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2" r:id="rId3"/>
    <p:sldId id="283" r:id="rId4"/>
    <p:sldId id="284" r:id="rId5"/>
    <p:sldId id="285" r:id="rId6"/>
    <p:sldId id="286" r:id="rId7"/>
    <p:sldId id="287" r:id="rId8"/>
    <p:sldId id="273" r:id="rId9"/>
    <p:sldId id="274" r:id="rId10"/>
    <p:sldId id="275" r:id="rId11"/>
    <p:sldId id="276" r:id="rId12"/>
    <p:sldId id="257" r:id="rId13"/>
    <p:sldId id="259" r:id="rId14"/>
    <p:sldId id="267" r:id="rId15"/>
    <p:sldId id="261" r:id="rId16"/>
    <p:sldId id="263" r:id="rId17"/>
    <p:sldId id="265" r:id="rId18"/>
    <p:sldId id="264" r:id="rId19"/>
    <p:sldId id="278" r:id="rId20"/>
    <p:sldId id="277" r:id="rId21"/>
    <p:sldId id="271" r:id="rId22"/>
    <p:sldId id="272" r:id="rId23"/>
    <p:sldId id="289" r:id="rId24"/>
    <p:sldId id="290" r:id="rId25"/>
    <p:sldId id="279" r:id="rId26"/>
    <p:sldId id="291" r:id="rId27"/>
    <p:sldId id="292" r:id="rId28"/>
    <p:sldId id="293" r:id="rId29"/>
    <p:sldId id="294" r:id="rId30"/>
    <p:sldId id="280" r:id="rId31"/>
    <p:sldId id="281" r:id="rId32"/>
    <p:sldId id="295" r:id="rId33"/>
    <p:sldId id="296" r:id="rId34"/>
    <p:sldId id="297" r:id="rId35"/>
    <p:sldId id="266" r:id="rId36"/>
    <p:sldId id="270" r:id="rId37"/>
    <p:sldId id="288" r:id="rId38"/>
    <p:sldId id="299" r:id="rId39"/>
    <p:sldId id="301" r:id="rId40"/>
    <p:sldId id="300" r:id="rId41"/>
    <p:sldId id="30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23A1CC3-2375-41D4-9E03-427CAF2A4C1A}" type="datetimeFigureOut">
              <a:rPr lang="en-US" dirty="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标题和描述">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zh-CN" altLang="en-US"/>
              <a:t>单击此处编辑母版标题样式</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FF16868-8199-4C2C-A5B1-63AEE139F88E}" type="datetimeFigureOut">
              <a:rPr lang="en-US" dirty="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带描述的引言">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zh-CN" altLang="en-US"/>
              <a:t>单击此处编辑母版标题样式</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AD9FF7F-6988-44CC-821B-644E70CD2F73}" type="datetimeFigureOut">
              <a:rPr lang="en-US" dirty="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C12C299-16B2-4475-990D-751901EACC14}" type="datetimeFigureOut">
              <a:rPr lang="en-US" dirty="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F34E6425-0181-43F2-84FC-787E803FD2F8}" type="datetimeFigureOut">
              <a:rPr lang="en-US" dirty="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6E86A4C-8E40-4F87-A4F0-01A0687C5742}" type="datetimeFigureOut">
              <a:rPr lang="en-US" dirty="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zh-CN" altLang="en-US"/>
              <a:t>单击图标添加图片</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5E72C73-2D91-4E12-BA25-F0AA0C03599B}" type="datetimeFigureOut">
              <a:rPr lang="en-US" dirty="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B8144D-7E86-4858-9D4E-77628C5293D5}"/>
              </a:ext>
            </a:extLst>
          </p:cNvPr>
          <p:cNvSpPr>
            <a:spLocks noGrp="1"/>
          </p:cNvSpPr>
          <p:nvPr>
            <p:ph type="ctrTitle"/>
          </p:nvPr>
        </p:nvSpPr>
        <p:spPr/>
        <p:txBody>
          <a:bodyPr/>
          <a:lstStyle/>
          <a:p>
            <a:r>
              <a:rPr lang="zh-CN" altLang="en-US" dirty="0"/>
              <a:t>中子散射</a:t>
            </a:r>
          </a:p>
        </p:txBody>
      </p:sp>
      <p:sp>
        <p:nvSpPr>
          <p:cNvPr id="3" name="副标题 2">
            <a:extLst>
              <a:ext uri="{FF2B5EF4-FFF2-40B4-BE49-F238E27FC236}">
                <a16:creationId xmlns:a16="http://schemas.microsoft.com/office/drawing/2014/main" id="{1ABC20C2-1C40-445E-B042-57228AE09E46}"/>
              </a:ext>
            </a:extLst>
          </p:cNvPr>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47593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8E1982-9556-482D-8247-346E1BCFC356}"/>
              </a:ext>
            </a:extLst>
          </p:cNvPr>
          <p:cNvSpPr>
            <a:spLocks noGrp="1"/>
          </p:cNvSpPr>
          <p:nvPr>
            <p:ph type="title"/>
          </p:nvPr>
        </p:nvSpPr>
        <p:spPr/>
        <p:txBody>
          <a:bodyPr/>
          <a:lstStyle/>
          <a:p>
            <a:r>
              <a:rPr lang="zh-CN" altLang="en-US" dirty="0"/>
              <a:t>中子散射原理</a:t>
            </a:r>
          </a:p>
        </p:txBody>
      </p:sp>
      <p:sp>
        <p:nvSpPr>
          <p:cNvPr id="3" name="内容占位符 2">
            <a:extLst>
              <a:ext uri="{FF2B5EF4-FFF2-40B4-BE49-F238E27FC236}">
                <a16:creationId xmlns:a16="http://schemas.microsoft.com/office/drawing/2014/main" id="{E7D2C6D9-AA94-4272-809A-0B1A6DB868F3}"/>
              </a:ext>
            </a:extLst>
          </p:cNvPr>
          <p:cNvSpPr>
            <a:spLocks noGrp="1"/>
          </p:cNvSpPr>
          <p:nvPr>
            <p:ph idx="1"/>
          </p:nvPr>
        </p:nvSpPr>
        <p:spPr/>
        <p:txBody>
          <a:bodyPr/>
          <a:lstStyle/>
          <a:p>
            <a:r>
              <a:rPr lang="zh-CN" altLang="en-US" dirty="0"/>
              <a:t>由于中子与物质的相互作用很弱</a:t>
            </a:r>
            <a:r>
              <a:rPr lang="en-US" altLang="zh-CN" dirty="0"/>
              <a:t>,</a:t>
            </a:r>
            <a:r>
              <a:rPr lang="zh-CN" altLang="en-US" dirty="0"/>
              <a:t>所以可以利用费米黄金定则和玻恩近似来处理散射关系</a:t>
            </a:r>
            <a:r>
              <a:rPr lang="en-US" altLang="zh-CN" dirty="0"/>
              <a:t>,</a:t>
            </a:r>
            <a:r>
              <a:rPr lang="zh-CN" altLang="en-US" dirty="0"/>
              <a:t>从而获得中子的微分散射截面为 </a:t>
            </a:r>
          </a:p>
        </p:txBody>
      </p:sp>
      <p:pic>
        <p:nvPicPr>
          <p:cNvPr id="4" name="图片 3">
            <a:extLst>
              <a:ext uri="{FF2B5EF4-FFF2-40B4-BE49-F238E27FC236}">
                <a16:creationId xmlns:a16="http://schemas.microsoft.com/office/drawing/2014/main" id="{A9F32883-8FA6-4388-B6A5-C3578FFDC712}"/>
              </a:ext>
            </a:extLst>
          </p:cNvPr>
          <p:cNvPicPr>
            <a:picLocks noChangeAspect="1"/>
          </p:cNvPicPr>
          <p:nvPr/>
        </p:nvPicPr>
        <p:blipFill>
          <a:blip r:embed="rId2"/>
          <a:stretch>
            <a:fillRect/>
          </a:stretch>
        </p:blipFill>
        <p:spPr>
          <a:xfrm>
            <a:off x="3649710" y="3321050"/>
            <a:ext cx="3771900" cy="990600"/>
          </a:xfrm>
          <a:prstGeom prst="rect">
            <a:avLst/>
          </a:prstGeom>
        </p:spPr>
      </p:pic>
      <p:pic>
        <p:nvPicPr>
          <p:cNvPr id="5" name="图片 4">
            <a:extLst>
              <a:ext uri="{FF2B5EF4-FFF2-40B4-BE49-F238E27FC236}">
                <a16:creationId xmlns:a16="http://schemas.microsoft.com/office/drawing/2014/main" id="{786E4156-DCA3-4485-AA6B-03670AE1609B}"/>
              </a:ext>
            </a:extLst>
          </p:cNvPr>
          <p:cNvPicPr>
            <a:picLocks noChangeAspect="1"/>
          </p:cNvPicPr>
          <p:nvPr/>
        </p:nvPicPr>
        <p:blipFill>
          <a:blip r:embed="rId3"/>
          <a:stretch>
            <a:fillRect/>
          </a:stretch>
        </p:blipFill>
        <p:spPr>
          <a:xfrm>
            <a:off x="2476500" y="4308337"/>
            <a:ext cx="7239000" cy="990600"/>
          </a:xfrm>
          <a:prstGeom prst="rect">
            <a:avLst/>
          </a:prstGeom>
        </p:spPr>
      </p:pic>
    </p:spTree>
    <p:extLst>
      <p:ext uri="{BB962C8B-B14F-4D97-AF65-F5344CB8AC3E}">
        <p14:creationId xmlns:p14="http://schemas.microsoft.com/office/powerpoint/2010/main" val="416551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524E82-30BC-4396-9F27-83DF67527D53}"/>
              </a:ext>
            </a:extLst>
          </p:cNvPr>
          <p:cNvSpPr>
            <a:spLocks noGrp="1"/>
          </p:cNvSpPr>
          <p:nvPr>
            <p:ph type="title"/>
          </p:nvPr>
        </p:nvSpPr>
        <p:spPr/>
        <p:txBody>
          <a:bodyPr/>
          <a:lstStyle/>
          <a:p>
            <a:r>
              <a:rPr lang="zh-CN" altLang="en-US" dirty="0"/>
              <a:t>中子散射原理</a:t>
            </a:r>
          </a:p>
        </p:txBody>
      </p:sp>
      <p:sp>
        <p:nvSpPr>
          <p:cNvPr id="3" name="内容占位符 2">
            <a:extLst>
              <a:ext uri="{FF2B5EF4-FFF2-40B4-BE49-F238E27FC236}">
                <a16:creationId xmlns:a16="http://schemas.microsoft.com/office/drawing/2014/main" id="{28D389B8-5896-43C5-BB35-8E008E1337DD}"/>
              </a:ext>
            </a:extLst>
          </p:cNvPr>
          <p:cNvSpPr>
            <a:spLocks noGrp="1"/>
          </p:cNvSpPr>
          <p:nvPr>
            <p:ph idx="1"/>
          </p:nvPr>
        </p:nvSpPr>
        <p:spPr/>
        <p:txBody>
          <a:bodyPr/>
          <a:lstStyle/>
          <a:p>
            <a:r>
              <a:rPr lang="en-US" altLang="zh-CN" dirty="0"/>
              <a:t>S</a:t>
            </a:r>
            <a:r>
              <a:rPr lang="zh-CN" altLang="en-US" dirty="0"/>
              <a:t>（</a:t>
            </a:r>
            <a:r>
              <a:rPr lang="en-US" altLang="zh-CN" dirty="0"/>
              <a:t>Q</a:t>
            </a:r>
            <a:r>
              <a:rPr lang="zh-CN" altLang="en-US" dirty="0"/>
              <a:t>，</a:t>
            </a:r>
            <a:r>
              <a:rPr lang="en-US" altLang="zh-CN" dirty="0"/>
              <a:t>w</a:t>
            </a:r>
            <a:r>
              <a:rPr lang="zh-CN" altLang="en-US" dirty="0"/>
              <a:t>）称为散射函数，是关联函数</a:t>
            </a:r>
            <a:r>
              <a:rPr lang="en-US" altLang="zh-CN" dirty="0"/>
              <a:t>G</a:t>
            </a:r>
            <a:r>
              <a:rPr lang="zh-CN" altLang="en-US" dirty="0"/>
              <a:t>（ｒ，ｔ）的时空傅里叶变换</a:t>
            </a:r>
          </a:p>
        </p:txBody>
      </p:sp>
      <p:pic>
        <p:nvPicPr>
          <p:cNvPr id="4" name="图片 3">
            <a:extLst>
              <a:ext uri="{FF2B5EF4-FFF2-40B4-BE49-F238E27FC236}">
                <a16:creationId xmlns:a16="http://schemas.microsoft.com/office/drawing/2014/main" id="{85DEF10C-B727-40F0-B02B-DAE7254C58C8}"/>
              </a:ext>
            </a:extLst>
          </p:cNvPr>
          <p:cNvPicPr>
            <a:picLocks noChangeAspect="1"/>
          </p:cNvPicPr>
          <p:nvPr/>
        </p:nvPicPr>
        <p:blipFill>
          <a:blip r:embed="rId2"/>
          <a:stretch>
            <a:fillRect/>
          </a:stretch>
        </p:blipFill>
        <p:spPr>
          <a:xfrm>
            <a:off x="2802646" y="3129050"/>
            <a:ext cx="8234400" cy="2365200"/>
          </a:xfrm>
          <a:prstGeom prst="rect">
            <a:avLst/>
          </a:prstGeom>
        </p:spPr>
      </p:pic>
    </p:spTree>
    <p:extLst>
      <p:ext uri="{BB962C8B-B14F-4D97-AF65-F5344CB8AC3E}">
        <p14:creationId xmlns:p14="http://schemas.microsoft.com/office/powerpoint/2010/main" val="4061648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66CC08-F695-41A7-865D-FE8FA5A542C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C1445B1-7518-4FC3-8730-2B80ABBEE822}"/>
              </a:ext>
            </a:extLst>
          </p:cNvPr>
          <p:cNvSpPr>
            <a:spLocks noGrp="1"/>
          </p:cNvSpPr>
          <p:nvPr>
            <p:ph idx="1"/>
          </p:nvPr>
        </p:nvSpPr>
        <p:spPr/>
        <p:txBody>
          <a:bodyPr>
            <a:normAutofit/>
          </a:bodyPr>
          <a:lstStyle/>
          <a:p>
            <a:r>
              <a:rPr lang="zh-CN" altLang="en-US" sz="2400" dirty="0"/>
              <a:t>中子散射技术利用中子散射方法研究物质的静态结构及物质的微观动力学性质。中子具备不带电、穿透力强、可鉴别同位素、较之</a:t>
            </a:r>
            <a:r>
              <a:rPr lang="en-US" altLang="zh-CN" sz="2400" dirty="0"/>
              <a:t>X</a:t>
            </a:r>
            <a:r>
              <a:rPr lang="zh-CN" altLang="en-US" sz="2400" dirty="0"/>
              <a:t>射线对轻元素灵敏、具有磁矩等优点，因此中子散射技术作为一种独特的、从原子和分子尺度上研究物质结构和动态特性的表征手段，在多学科交叉领域发挥着不可替代的作用</a:t>
            </a:r>
          </a:p>
        </p:txBody>
      </p:sp>
    </p:spTree>
    <p:extLst>
      <p:ext uri="{BB962C8B-B14F-4D97-AF65-F5344CB8AC3E}">
        <p14:creationId xmlns:p14="http://schemas.microsoft.com/office/powerpoint/2010/main" val="221472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A84048-EF80-4EA0-9AEB-C4CFA328E820}"/>
              </a:ext>
            </a:extLst>
          </p:cNvPr>
          <p:cNvSpPr>
            <a:spLocks noGrp="1"/>
          </p:cNvSpPr>
          <p:nvPr>
            <p:ph type="title"/>
          </p:nvPr>
        </p:nvSpPr>
        <p:spPr/>
        <p:txBody>
          <a:bodyPr/>
          <a:lstStyle/>
          <a:p>
            <a:r>
              <a:rPr lang="zh-CN" altLang="en-US" dirty="0"/>
              <a:t>中子散射具有很强的穿透性</a:t>
            </a:r>
            <a:br>
              <a:rPr lang="zh-CN" altLang="en-US" dirty="0"/>
            </a:br>
            <a:endParaRPr lang="zh-CN" altLang="en-US" dirty="0"/>
          </a:p>
        </p:txBody>
      </p:sp>
      <p:sp>
        <p:nvSpPr>
          <p:cNvPr id="6" name="内容占位符 5">
            <a:extLst>
              <a:ext uri="{FF2B5EF4-FFF2-40B4-BE49-F238E27FC236}">
                <a16:creationId xmlns:a16="http://schemas.microsoft.com/office/drawing/2014/main" id="{76B42F57-A33C-4E68-9C7D-D25C532BA35C}"/>
              </a:ext>
            </a:extLst>
          </p:cNvPr>
          <p:cNvSpPr>
            <a:spLocks noGrp="1"/>
          </p:cNvSpPr>
          <p:nvPr>
            <p:ph idx="1"/>
          </p:nvPr>
        </p:nvSpPr>
        <p:spPr/>
        <p:txBody>
          <a:bodyPr/>
          <a:lstStyle/>
          <a:p>
            <a:endParaRPr lang="zh-CN" altLang="en-US" dirty="0"/>
          </a:p>
        </p:txBody>
      </p:sp>
      <p:pic>
        <p:nvPicPr>
          <p:cNvPr id="7" name="图片 6">
            <a:extLst>
              <a:ext uri="{FF2B5EF4-FFF2-40B4-BE49-F238E27FC236}">
                <a16:creationId xmlns:a16="http://schemas.microsoft.com/office/drawing/2014/main" id="{1A24251E-F092-4C66-BF51-EC197019EDC3}"/>
              </a:ext>
            </a:extLst>
          </p:cNvPr>
          <p:cNvPicPr>
            <a:picLocks noChangeAspect="1"/>
          </p:cNvPicPr>
          <p:nvPr/>
        </p:nvPicPr>
        <p:blipFill>
          <a:blip r:embed="rId2"/>
          <a:stretch>
            <a:fillRect/>
          </a:stretch>
        </p:blipFill>
        <p:spPr>
          <a:xfrm>
            <a:off x="4405220" y="2464180"/>
            <a:ext cx="4627265" cy="3420152"/>
          </a:xfrm>
          <a:prstGeom prst="rect">
            <a:avLst/>
          </a:prstGeom>
        </p:spPr>
      </p:pic>
    </p:spTree>
    <p:extLst>
      <p:ext uri="{BB962C8B-B14F-4D97-AF65-F5344CB8AC3E}">
        <p14:creationId xmlns:p14="http://schemas.microsoft.com/office/powerpoint/2010/main" val="214444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DFCA7-5268-4CCC-9C7D-B1C385838356}"/>
              </a:ext>
            </a:extLst>
          </p:cNvPr>
          <p:cNvSpPr>
            <a:spLocks noGrp="1"/>
          </p:cNvSpPr>
          <p:nvPr>
            <p:ph type="title"/>
          </p:nvPr>
        </p:nvSpPr>
        <p:spPr/>
        <p:txBody>
          <a:bodyPr/>
          <a:lstStyle/>
          <a:p>
            <a:r>
              <a:rPr lang="zh-CN" altLang="en-US" dirty="0"/>
              <a:t>中子散射具有较强的穿透力</a:t>
            </a:r>
          </a:p>
        </p:txBody>
      </p:sp>
      <p:pic>
        <p:nvPicPr>
          <p:cNvPr id="4" name="内容占位符 3">
            <a:extLst>
              <a:ext uri="{FF2B5EF4-FFF2-40B4-BE49-F238E27FC236}">
                <a16:creationId xmlns:a16="http://schemas.microsoft.com/office/drawing/2014/main" id="{BC2D4D4D-3A4F-4CB4-87D6-923AB8E23D72}"/>
              </a:ext>
            </a:extLst>
          </p:cNvPr>
          <p:cNvPicPr>
            <a:picLocks noGrp="1" noChangeAspect="1"/>
          </p:cNvPicPr>
          <p:nvPr>
            <p:ph idx="1"/>
          </p:nvPr>
        </p:nvPicPr>
        <p:blipFill>
          <a:blip r:embed="rId2"/>
          <a:stretch>
            <a:fillRect/>
          </a:stretch>
        </p:blipFill>
        <p:spPr>
          <a:xfrm>
            <a:off x="2692411" y="2287879"/>
            <a:ext cx="7368021" cy="4453200"/>
          </a:xfrm>
          <a:prstGeom prst="rect">
            <a:avLst/>
          </a:prstGeom>
        </p:spPr>
      </p:pic>
    </p:spTree>
    <p:extLst>
      <p:ext uri="{BB962C8B-B14F-4D97-AF65-F5344CB8AC3E}">
        <p14:creationId xmlns:p14="http://schemas.microsoft.com/office/powerpoint/2010/main" val="2605098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7F294B-730D-46AA-B236-7F8B3D9C9507}"/>
              </a:ext>
            </a:extLst>
          </p:cNvPr>
          <p:cNvSpPr>
            <a:spLocks noGrp="1"/>
          </p:cNvSpPr>
          <p:nvPr>
            <p:ph type="title"/>
          </p:nvPr>
        </p:nvSpPr>
        <p:spPr/>
        <p:txBody>
          <a:bodyPr/>
          <a:lstStyle/>
          <a:p>
            <a:r>
              <a:rPr lang="zh-CN" altLang="en-US" dirty="0"/>
              <a:t>原子序数和穿透深度的关系</a:t>
            </a:r>
          </a:p>
        </p:txBody>
      </p:sp>
      <p:pic>
        <p:nvPicPr>
          <p:cNvPr id="4" name="内容占位符 3">
            <a:extLst>
              <a:ext uri="{FF2B5EF4-FFF2-40B4-BE49-F238E27FC236}">
                <a16:creationId xmlns:a16="http://schemas.microsoft.com/office/drawing/2014/main" id="{F2FD5F30-1CF7-4AC1-BD64-79FD0C09BEB1}"/>
              </a:ext>
            </a:extLst>
          </p:cNvPr>
          <p:cNvPicPr>
            <a:picLocks noGrp="1" noChangeAspect="1"/>
          </p:cNvPicPr>
          <p:nvPr>
            <p:ph idx="1"/>
          </p:nvPr>
        </p:nvPicPr>
        <p:blipFill>
          <a:blip r:embed="rId2"/>
          <a:stretch>
            <a:fillRect/>
          </a:stretch>
        </p:blipFill>
        <p:spPr>
          <a:xfrm>
            <a:off x="3264768" y="1680632"/>
            <a:ext cx="6651599" cy="5216400"/>
          </a:xfrm>
          <a:prstGeom prst="rect">
            <a:avLst/>
          </a:prstGeom>
        </p:spPr>
      </p:pic>
    </p:spTree>
    <p:extLst>
      <p:ext uri="{BB962C8B-B14F-4D97-AF65-F5344CB8AC3E}">
        <p14:creationId xmlns:p14="http://schemas.microsoft.com/office/powerpoint/2010/main" val="1937859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E4344-0B65-4B7C-B180-122C2D808B01}"/>
              </a:ext>
            </a:extLst>
          </p:cNvPr>
          <p:cNvSpPr>
            <a:spLocks noGrp="1"/>
          </p:cNvSpPr>
          <p:nvPr>
            <p:ph type="title"/>
          </p:nvPr>
        </p:nvSpPr>
        <p:spPr/>
        <p:txBody>
          <a:bodyPr/>
          <a:lstStyle/>
          <a:p>
            <a:r>
              <a:rPr lang="en-US" altLang="zh-CN" dirty="0"/>
              <a:t>X</a:t>
            </a:r>
            <a:r>
              <a:rPr lang="zh-CN" altLang="en-US" dirty="0"/>
              <a:t>光和中子散射长度对比</a:t>
            </a:r>
          </a:p>
        </p:txBody>
      </p:sp>
      <p:pic>
        <p:nvPicPr>
          <p:cNvPr id="4" name="内容占位符 3">
            <a:extLst>
              <a:ext uri="{FF2B5EF4-FFF2-40B4-BE49-F238E27FC236}">
                <a16:creationId xmlns:a16="http://schemas.microsoft.com/office/drawing/2014/main" id="{E8C53F9C-2A29-4CAA-B99A-DBCEDB4DFFB1}"/>
              </a:ext>
            </a:extLst>
          </p:cNvPr>
          <p:cNvPicPr>
            <a:picLocks noGrp="1" noChangeAspect="1"/>
          </p:cNvPicPr>
          <p:nvPr>
            <p:ph idx="1"/>
          </p:nvPr>
        </p:nvPicPr>
        <p:blipFill>
          <a:blip r:embed="rId2"/>
          <a:stretch>
            <a:fillRect/>
          </a:stretch>
        </p:blipFill>
        <p:spPr>
          <a:xfrm>
            <a:off x="1977231" y="3059112"/>
            <a:ext cx="7181850" cy="2505075"/>
          </a:xfrm>
          <a:prstGeom prst="rect">
            <a:avLst/>
          </a:prstGeom>
        </p:spPr>
      </p:pic>
    </p:spTree>
    <p:extLst>
      <p:ext uri="{BB962C8B-B14F-4D97-AF65-F5344CB8AC3E}">
        <p14:creationId xmlns:p14="http://schemas.microsoft.com/office/powerpoint/2010/main" val="503861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EBDA4-F6C8-4CEE-BD25-D56A21ADB17B}"/>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id="{C6B78AA6-43AD-4593-8B38-33B1FE6AC71D}"/>
              </a:ext>
            </a:extLst>
          </p:cNvPr>
          <p:cNvPicPr>
            <a:picLocks noGrp="1" noChangeAspect="1"/>
          </p:cNvPicPr>
          <p:nvPr>
            <p:ph idx="1"/>
          </p:nvPr>
        </p:nvPicPr>
        <p:blipFill>
          <a:blip r:embed="rId2"/>
          <a:stretch>
            <a:fillRect/>
          </a:stretch>
        </p:blipFill>
        <p:spPr>
          <a:xfrm>
            <a:off x="1315865" y="2449305"/>
            <a:ext cx="3124200" cy="2876550"/>
          </a:xfrm>
        </p:spPr>
      </p:pic>
      <p:pic>
        <p:nvPicPr>
          <p:cNvPr id="6" name="图片 5">
            <a:extLst>
              <a:ext uri="{FF2B5EF4-FFF2-40B4-BE49-F238E27FC236}">
                <a16:creationId xmlns:a16="http://schemas.microsoft.com/office/drawing/2014/main" id="{FAC2A36E-9229-408B-B0F1-1656B69A7D54}"/>
              </a:ext>
            </a:extLst>
          </p:cNvPr>
          <p:cNvPicPr>
            <a:picLocks noChangeAspect="1"/>
          </p:cNvPicPr>
          <p:nvPr/>
        </p:nvPicPr>
        <p:blipFill>
          <a:blip r:embed="rId3"/>
          <a:stretch>
            <a:fillRect/>
          </a:stretch>
        </p:blipFill>
        <p:spPr>
          <a:xfrm>
            <a:off x="5279955" y="2348534"/>
            <a:ext cx="3381375" cy="2876550"/>
          </a:xfrm>
          <a:prstGeom prst="rect">
            <a:avLst/>
          </a:prstGeom>
        </p:spPr>
      </p:pic>
    </p:spTree>
    <p:extLst>
      <p:ext uri="{BB962C8B-B14F-4D97-AF65-F5344CB8AC3E}">
        <p14:creationId xmlns:p14="http://schemas.microsoft.com/office/powerpoint/2010/main" val="2037006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758A65-C9C1-4DA4-89FE-1C7055580836}"/>
              </a:ext>
            </a:extLst>
          </p:cNvPr>
          <p:cNvSpPr>
            <a:spLocks noGrp="1"/>
          </p:cNvSpPr>
          <p:nvPr>
            <p:ph type="title"/>
          </p:nvPr>
        </p:nvSpPr>
        <p:spPr/>
        <p:txBody>
          <a:bodyPr/>
          <a:lstStyle/>
          <a:p>
            <a:r>
              <a:rPr lang="zh-CN" altLang="en-US" dirty="0"/>
              <a:t>中子散射鉴别同位素</a:t>
            </a:r>
          </a:p>
        </p:txBody>
      </p:sp>
      <p:pic>
        <p:nvPicPr>
          <p:cNvPr id="4" name="内容占位符 3">
            <a:extLst>
              <a:ext uri="{FF2B5EF4-FFF2-40B4-BE49-F238E27FC236}">
                <a16:creationId xmlns:a16="http://schemas.microsoft.com/office/drawing/2014/main" id="{DBAEF902-CCB0-4922-B2D2-27BEB8633D29}"/>
              </a:ext>
            </a:extLst>
          </p:cNvPr>
          <p:cNvPicPr>
            <a:picLocks noGrp="1" noChangeAspect="1"/>
          </p:cNvPicPr>
          <p:nvPr>
            <p:ph idx="1"/>
          </p:nvPr>
        </p:nvPicPr>
        <p:blipFill>
          <a:blip r:embed="rId2"/>
          <a:stretch>
            <a:fillRect/>
          </a:stretch>
        </p:blipFill>
        <p:spPr>
          <a:xfrm>
            <a:off x="2682800" y="1857912"/>
            <a:ext cx="6826399" cy="5216400"/>
          </a:xfrm>
          <a:prstGeom prst="rect">
            <a:avLst/>
          </a:prstGeom>
        </p:spPr>
      </p:pic>
    </p:spTree>
    <p:extLst>
      <p:ext uri="{BB962C8B-B14F-4D97-AF65-F5344CB8AC3E}">
        <p14:creationId xmlns:p14="http://schemas.microsoft.com/office/powerpoint/2010/main" val="72162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A5DC2-2AF4-41EA-8B42-75B43B08DA5F}"/>
              </a:ext>
            </a:extLst>
          </p:cNvPr>
          <p:cNvSpPr>
            <a:spLocks noGrp="1"/>
          </p:cNvSpPr>
          <p:nvPr>
            <p:ph type="title"/>
          </p:nvPr>
        </p:nvSpPr>
        <p:spPr/>
        <p:txBody>
          <a:bodyPr/>
          <a:lstStyle/>
          <a:p>
            <a:r>
              <a:rPr lang="zh-CN" altLang="en-US" dirty="0"/>
              <a:t>弹性散射和非弹性散射</a:t>
            </a:r>
          </a:p>
        </p:txBody>
      </p:sp>
      <p:sp>
        <p:nvSpPr>
          <p:cNvPr id="3" name="内容占位符 2">
            <a:extLst>
              <a:ext uri="{FF2B5EF4-FFF2-40B4-BE49-F238E27FC236}">
                <a16:creationId xmlns:a16="http://schemas.microsoft.com/office/drawing/2014/main" id="{86632411-CC8D-4637-A698-90AA0DA30DC1}"/>
              </a:ext>
            </a:extLst>
          </p:cNvPr>
          <p:cNvSpPr>
            <a:spLocks noGrp="1"/>
          </p:cNvSpPr>
          <p:nvPr>
            <p:ph idx="1"/>
          </p:nvPr>
        </p:nvSpPr>
        <p:spPr/>
        <p:txBody>
          <a:bodyPr>
            <a:normAutofit/>
          </a:bodyPr>
          <a:lstStyle/>
          <a:p>
            <a:pPr marL="0" indent="0">
              <a:buNone/>
            </a:pPr>
            <a:r>
              <a:rPr lang="zh-CN" altLang="en-US" sz="2800" dirty="0"/>
              <a:t>中子散射可分为弹性散射（衍射）和非弹性散射：</a:t>
            </a:r>
            <a:endParaRPr lang="en-US" altLang="zh-CN" sz="2800" dirty="0"/>
          </a:p>
          <a:p>
            <a:r>
              <a:rPr lang="zh-CN" altLang="en-US" sz="2800" dirty="0"/>
              <a:t>在弹性散射中，中子与样品相互作用后，中子能量没有损失，只有动量</a:t>
            </a:r>
            <a:r>
              <a:rPr lang="en-US" altLang="zh-CN" sz="2800" dirty="0"/>
              <a:t>Q</a:t>
            </a:r>
            <a:r>
              <a:rPr lang="zh-CN" altLang="en-US" sz="2800" dirty="0"/>
              <a:t>从中子上传递到样品。</a:t>
            </a:r>
            <a:endParaRPr lang="en-US" altLang="zh-CN" sz="2800" dirty="0"/>
          </a:p>
          <a:p>
            <a:r>
              <a:rPr lang="zh-CN" altLang="en-US" sz="2800" dirty="0"/>
              <a:t>在非弹性散射中，不但有动量传递，而且有能量传递，被中子传递到样品上的动量</a:t>
            </a:r>
            <a:r>
              <a:rPr lang="en-US" altLang="zh-CN" sz="2800" dirty="0"/>
              <a:t>Q</a:t>
            </a:r>
            <a:r>
              <a:rPr lang="zh-CN" altLang="en-US" sz="2800" dirty="0"/>
              <a:t>和能量</a:t>
            </a:r>
            <a:r>
              <a:rPr lang="en-US" altLang="zh-CN" sz="2800" dirty="0"/>
              <a:t>E</a:t>
            </a:r>
            <a:r>
              <a:rPr lang="zh-CN" altLang="en-US" sz="2800" dirty="0"/>
              <a:t>是由散射角</a:t>
            </a:r>
            <a:r>
              <a:rPr lang="en-US" altLang="zh-CN" sz="2800" dirty="0"/>
              <a:t>2θ</a:t>
            </a:r>
            <a:r>
              <a:rPr lang="zh-CN" altLang="en-US" sz="2800" dirty="0"/>
              <a:t>，入射中子波长</a:t>
            </a:r>
            <a:r>
              <a:rPr lang="en-US" altLang="zh-CN" sz="2800" dirty="0" err="1"/>
              <a:t>λ</a:t>
            </a:r>
            <a:r>
              <a:rPr lang="en-US" altLang="zh-CN" sz="2800" baseline="-25000" dirty="0" err="1"/>
              <a:t>i</a:t>
            </a:r>
            <a:r>
              <a:rPr lang="en-US" altLang="zh-CN" sz="2800" baseline="-25000" dirty="0"/>
              <a:t>,</a:t>
            </a:r>
            <a:r>
              <a:rPr lang="zh-CN" altLang="en-US" sz="2800" dirty="0"/>
              <a:t>散射中子波长</a:t>
            </a:r>
            <a:r>
              <a:rPr lang="en-US" altLang="zh-CN" sz="2800" dirty="0" err="1"/>
              <a:t>λ</a:t>
            </a:r>
            <a:r>
              <a:rPr lang="en-US" altLang="zh-CN" sz="2800" baseline="-25000" dirty="0" err="1"/>
              <a:t>s</a:t>
            </a:r>
            <a:r>
              <a:rPr lang="zh-CN" altLang="en-US" sz="2800" dirty="0"/>
              <a:t>确定的。</a:t>
            </a:r>
          </a:p>
        </p:txBody>
      </p:sp>
    </p:spTree>
    <p:extLst>
      <p:ext uri="{BB962C8B-B14F-4D97-AF65-F5344CB8AC3E}">
        <p14:creationId xmlns:p14="http://schemas.microsoft.com/office/powerpoint/2010/main" val="32205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A8B019-944F-4B10-A25E-E98054A8BC30}"/>
              </a:ext>
            </a:extLst>
          </p:cNvPr>
          <p:cNvSpPr>
            <a:spLocks noGrp="1"/>
          </p:cNvSpPr>
          <p:nvPr>
            <p:ph type="title"/>
          </p:nvPr>
        </p:nvSpPr>
        <p:spPr/>
        <p:txBody>
          <a:bodyPr/>
          <a:lstStyle/>
          <a:p>
            <a:r>
              <a:rPr lang="zh-CN" altLang="en-US" dirty="0"/>
              <a:t>中子散射历史沿革</a:t>
            </a:r>
          </a:p>
        </p:txBody>
      </p:sp>
      <p:sp>
        <p:nvSpPr>
          <p:cNvPr id="3" name="内容占位符 2">
            <a:extLst>
              <a:ext uri="{FF2B5EF4-FFF2-40B4-BE49-F238E27FC236}">
                <a16:creationId xmlns:a16="http://schemas.microsoft.com/office/drawing/2014/main" id="{0B60DEE6-487F-4C99-8D3B-35DD3BB7857E}"/>
              </a:ext>
            </a:extLst>
          </p:cNvPr>
          <p:cNvSpPr>
            <a:spLocks noGrp="1"/>
          </p:cNvSpPr>
          <p:nvPr>
            <p:ph idx="1"/>
          </p:nvPr>
        </p:nvSpPr>
        <p:spPr/>
        <p:txBody>
          <a:bodyPr>
            <a:normAutofit/>
          </a:bodyPr>
          <a:lstStyle/>
          <a:p>
            <a:r>
              <a:rPr lang="zh-CN" altLang="en-US" sz="3200" dirty="0"/>
              <a:t>查德威克（</a:t>
            </a:r>
            <a:r>
              <a:rPr lang="en-US" altLang="zh-CN" sz="3200" dirty="0"/>
              <a:t>James Chadwick</a:t>
            </a:r>
            <a:r>
              <a:rPr lang="zh-CN" altLang="en-US" sz="3200" dirty="0"/>
              <a:t>，</a:t>
            </a:r>
            <a:r>
              <a:rPr lang="en-US" altLang="zh-CN" sz="3200" dirty="0"/>
              <a:t>1891-</a:t>
            </a:r>
          </a:p>
          <a:p>
            <a:pPr marL="0" indent="0">
              <a:buNone/>
            </a:pPr>
            <a:r>
              <a:rPr lang="en-US" altLang="zh-CN" sz="3200" dirty="0"/>
              <a:t>1974</a:t>
            </a:r>
            <a:r>
              <a:rPr lang="zh-CN" altLang="en-US" sz="3200" dirty="0"/>
              <a:t>）在</a:t>
            </a:r>
            <a:r>
              <a:rPr lang="en-US" altLang="zh-CN" sz="3200" dirty="0"/>
              <a:t>1932</a:t>
            </a:r>
            <a:r>
              <a:rPr lang="zh-CN" altLang="en-US" sz="3200" dirty="0"/>
              <a:t>年发现了中子</a:t>
            </a:r>
          </a:p>
        </p:txBody>
      </p:sp>
      <p:pic>
        <p:nvPicPr>
          <p:cNvPr id="4" name="图片 3">
            <a:extLst>
              <a:ext uri="{FF2B5EF4-FFF2-40B4-BE49-F238E27FC236}">
                <a16:creationId xmlns:a16="http://schemas.microsoft.com/office/drawing/2014/main" id="{CFCD7C3F-56AB-4BDE-9205-A98B45ACC917}"/>
              </a:ext>
            </a:extLst>
          </p:cNvPr>
          <p:cNvPicPr>
            <a:picLocks noChangeAspect="1"/>
          </p:cNvPicPr>
          <p:nvPr/>
        </p:nvPicPr>
        <p:blipFill>
          <a:blip r:embed="rId2"/>
          <a:stretch>
            <a:fillRect/>
          </a:stretch>
        </p:blipFill>
        <p:spPr>
          <a:xfrm>
            <a:off x="8953794" y="2603500"/>
            <a:ext cx="2994894" cy="4222800"/>
          </a:xfrm>
          <a:prstGeom prst="rect">
            <a:avLst/>
          </a:prstGeom>
        </p:spPr>
      </p:pic>
    </p:spTree>
    <p:extLst>
      <p:ext uri="{BB962C8B-B14F-4D97-AF65-F5344CB8AC3E}">
        <p14:creationId xmlns:p14="http://schemas.microsoft.com/office/powerpoint/2010/main" val="3464073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D16212-8F20-4B6E-BFCC-D8FCD078ADAC}"/>
              </a:ext>
            </a:extLst>
          </p:cNvPr>
          <p:cNvSpPr>
            <a:spLocks noGrp="1"/>
          </p:cNvSpPr>
          <p:nvPr>
            <p:ph type="title"/>
          </p:nvPr>
        </p:nvSpPr>
        <p:spPr/>
        <p:txBody>
          <a:bodyPr/>
          <a:lstStyle/>
          <a:p>
            <a:r>
              <a:rPr lang="zh-CN" altLang="en-US" dirty="0"/>
              <a:t>中子小角散射（弹性散射）</a:t>
            </a:r>
          </a:p>
        </p:txBody>
      </p:sp>
      <p:sp>
        <p:nvSpPr>
          <p:cNvPr id="3" name="内容占位符 2">
            <a:extLst>
              <a:ext uri="{FF2B5EF4-FFF2-40B4-BE49-F238E27FC236}">
                <a16:creationId xmlns:a16="http://schemas.microsoft.com/office/drawing/2014/main" id="{0691ABAC-30A7-4F16-9157-41B7DEA2B5DB}"/>
              </a:ext>
            </a:extLst>
          </p:cNvPr>
          <p:cNvSpPr>
            <a:spLocks noGrp="1"/>
          </p:cNvSpPr>
          <p:nvPr>
            <p:ph idx="1"/>
          </p:nvPr>
        </p:nvSpPr>
        <p:spPr/>
        <p:txBody>
          <a:bodyPr>
            <a:normAutofit/>
          </a:bodyPr>
          <a:lstStyle/>
          <a:p>
            <a:r>
              <a:rPr lang="zh-CN" altLang="en-US" sz="3600" dirty="0"/>
              <a:t>中子小角散射属于相干弹性散射，确切地讲应该称作“低</a:t>
            </a:r>
            <a:r>
              <a:rPr lang="en-US" altLang="zh-CN" sz="3600" dirty="0"/>
              <a:t>q</a:t>
            </a:r>
            <a:r>
              <a:rPr lang="zh-CN" altLang="en-US" sz="3600" dirty="0"/>
              <a:t>散射”。小角散射的出现是因为样品中存在尺度大于原子间距离的不均匀结构，从而具有中子散射长度密度差异。小角散射前后散射矢量大小不变，但方向发生了改变</a:t>
            </a:r>
          </a:p>
        </p:txBody>
      </p:sp>
    </p:spTree>
    <p:extLst>
      <p:ext uri="{BB962C8B-B14F-4D97-AF65-F5344CB8AC3E}">
        <p14:creationId xmlns:p14="http://schemas.microsoft.com/office/powerpoint/2010/main" val="1090336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3ECA94-AC15-401F-9071-029856E2C05B}"/>
              </a:ext>
            </a:extLst>
          </p:cNvPr>
          <p:cNvSpPr>
            <a:spLocks noGrp="1"/>
          </p:cNvSpPr>
          <p:nvPr>
            <p:ph type="title"/>
          </p:nvPr>
        </p:nvSpPr>
        <p:spPr/>
        <p:txBody>
          <a:bodyPr/>
          <a:lstStyle/>
          <a:p>
            <a:r>
              <a:rPr lang="zh-CN" altLang="en-US" dirty="0"/>
              <a:t>中子小角散射</a:t>
            </a:r>
          </a:p>
        </p:txBody>
      </p:sp>
      <p:pic>
        <p:nvPicPr>
          <p:cNvPr id="4" name="内容占位符 3">
            <a:extLst>
              <a:ext uri="{FF2B5EF4-FFF2-40B4-BE49-F238E27FC236}">
                <a16:creationId xmlns:a16="http://schemas.microsoft.com/office/drawing/2014/main" id="{11EC7965-9B00-479E-857C-477199A4B3CD}"/>
              </a:ext>
            </a:extLst>
          </p:cNvPr>
          <p:cNvPicPr>
            <a:picLocks noGrp="1" noChangeAspect="1"/>
          </p:cNvPicPr>
          <p:nvPr>
            <p:ph idx="1"/>
          </p:nvPr>
        </p:nvPicPr>
        <p:blipFill>
          <a:blip r:embed="rId2"/>
          <a:stretch>
            <a:fillRect/>
          </a:stretch>
        </p:blipFill>
        <p:spPr>
          <a:xfrm>
            <a:off x="1520031" y="2854325"/>
            <a:ext cx="8096250" cy="2914650"/>
          </a:xfrm>
          <a:prstGeom prst="rect">
            <a:avLst/>
          </a:prstGeom>
        </p:spPr>
      </p:pic>
    </p:spTree>
    <p:extLst>
      <p:ext uri="{BB962C8B-B14F-4D97-AF65-F5344CB8AC3E}">
        <p14:creationId xmlns:p14="http://schemas.microsoft.com/office/powerpoint/2010/main" val="435553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CE1508-3B0A-4C07-AFD1-485413D5CDA9}"/>
              </a:ext>
            </a:extLst>
          </p:cNvPr>
          <p:cNvSpPr>
            <a:spLocks noGrp="1"/>
          </p:cNvSpPr>
          <p:nvPr>
            <p:ph type="title"/>
          </p:nvPr>
        </p:nvSpPr>
        <p:spPr/>
        <p:txBody>
          <a:bodyPr/>
          <a:lstStyle/>
          <a:p>
            <a:r>
              <a:rPr lang="zh-CN" altLang="en-US" dirty="0"/>
              <a:t>中子反射</a:t>
            </a:r>
          </a:p>
        </p:txBody>
      </p:sp>
      <p:pic>
        <p:nvPicPr>
          <p:cNvPr id="4" name="内容占位符 3">
            <a:extLst>
              <a:ext uri="{FF2B5EF4-FFF2-40B4-BE49-F238E27FC236}">
                <a16:creationId xmlns:a16="http://schemas.microsoft.com/office/drawing/2014/main" id="{AB8C85E1-33C4-4747-99D3-60A6C68F6AEB}"/>
              </a:ext>
            </a:extLst>
          </p:cNvPr>
          <p:cNvPicPr>
            <a:picLocks noGrp="1" noChangeAspect="1"/>
          </p:cNvPicPr>
          <p:nvPr>
            <p:ph idx="1"/>
          </p:nvPr>
        </p:nvPicPr>
        <p:blipFill>
          <a:blip r:embed="rId2"/>
          <a:stretch>
            <a:fillRect/>
          </a:stretch>
        </p:blipFill>
        <p:spPr>
          <a:xfrm>
            <a:off x="1155700" y="3060047"/>
            <a:ext cx="8824913" cy="2503205"/>
          </a:xfrm>
          <a:prstGeom prst="rect">
            <a:avLst/>
          </a:prstGeom>
        </p:spPr>
      </p:pic>
    </p:spTree>
    <p:extLst>
      <p:ext uri="{BB962C8B-B14F-4D97-AF65-F5344CB8AC3E}">
        <p14:creationId xmlns:p14="http://schemas.microsoft.com/office/powerpoint/2010/main" val="2338542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82FACA-39D4-4F06-AF03-97A32E3EF1DE}"/>
              </a:ext>
            </a:extLst>
          </p:cNvPr>
          <p:cNvSpPr>
            <a:spLocks noGrp="1"/>
          </p:cNvSpPr>
          <p:nvPr>
            <p:ph type="title"/>
          </p:nvPr>
        </p:nvSpPr>
        <p:spPr/>
        <p:txBody>
          <a:bodyPr/>
          <a:lstStyle/>
          <a:p>
            <a:r>
              <a:rPr lang="zh-CN" altLang="en-US" dirty="0">
                <a:solidFill>
                  <a:srgbClr val="EBEBEB"/>
                </a:solidFill>
              </a:rPr>
              <a:t>中子散射技术与凝聚态物理</a:t>
            </a:r>
            <a:endParaRPr lang="zh-CN" altLang="en-US" dirty="0"/>
          </a:p>
        </p:txBody>
      </p:sp>
      <p:sp>
        <p:nvSpPr>
          <p:cNvPr id="3" name="内容占位符 2">
            <a:extLst>
              <a:ext uri="{FF2B5EF4-FFF2-40B4-BE49-F238E27FC236}">
                <a16:creationId xmlns:a16="http://schemas.microsoft.com/office/drawing/2014/main" id="{BA8BF804-8DDD-432F-8C61-07D3259C5C8A}"/>
              </a:ext>
            </a:extLst>
          </p:cNvPr>
          <p:cNvSpPr>
            <a:spLocks noGrp="1"/>
          </p:cNvSpPr>
          <p:nvPr>
            <p:ph idx="1"/>
          </p:nvPr>
        </p:nvSpPr>
        <p:spPr/>
        <p:txBody>
          <a:bodyPr>
            <a:normAutofit/>
          </a:bodyPr>
          <a:lstStyle/>
          <a:p>
            <a:r>
              <a:rPr lang="zh-CN" altLang="en-US" sz="2800" b="1" dirty="0"/>
              <a:t>冷中子和超冷中子源：</a:t>
            </a:r>
            <a:r>
              <a:rPr lang="zh-CN" altLang="en-US" sz="2800" dirty="0"/>
              <a:t>用于凝聚态物理研究的中子源有反应堆中子源和加速器脉冲中子源二大类</a:t>
            </a:r>
            <a:r>
              <a:rPr lang="en-US" altLang="zh-CN" sz="2800" dirty="0"/>
              <a:t>, </a:t>
            </a:r>
            <a:r>
              <a:rPr lang="zh-CN" altLang="en-US" sz="2800" dirty="0"/>
              <a:t>获得冷或超冷中子技术的原理是相同的 </a:t>
            </a:r>
            <a:r>
              <a:rPr lang="en-US" altLang="zh-CN" sz="2800" dirty="0"/>
              <a:t>, </a:t>
            </a:r>
            <a:r>
              <a:rPr lang="zh-CN" altLang="en-US" sz="2800" dirty="0"/>
              <a:t>即将中子慢化剂冷却到冷中子和超冷中子所需的温度 </a:t>
            </a:r>
            <a:r>
              <a:rPr lang="en-US" altLang="zh-CN" sz="2800" dirty="0"/>
              <a:t>, </a:t>
            </a:r>
            <a:r>
              <a:rPr lang="zh-CN" altLang="en-US" sz="2800" dirty="0"/>
              <a:t>热中子在低温的慢化剂中冷却达到温度平衡即可得到冷中子和超冷中子。 </a:t>
            </a:r>
          </a:p>
        </p:txBody>
      </p:sp>
    </p:spTree>
    <p:extLst>
      <p:ext uri="{BB962C8B-B14F-4D97-AF65-F5344CB8AC3E}">
        <p14:creationId xmlns:p14="http://schemas.microsoft.com/office/powerpoint/2010/main" val="1163405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5E2298-AED5-44AE-9BB3-4FEDFADCB965}"/>
              </a:ext>
            </a:extLst>
          </p:cNvPr>
          <p:cNvSpPr>
            <a:spLocks noGrp="1"/>
          </p:cNvSpPr>
          <p:nvPr>
            <p:ph type="title"/>
          </p:nvPr>
        </p:nvSpPr>
        <p:spPr/>
        <p:txBody>
          <a:bodyPr/>
          <a:lstStyle/>
          <a:p>
            <a:r>
              <a:rPr lang="zh-CN" altLang="en-US" dirty="0"/>
              <a:t>（各种类型中子分布区间）</a:t>
            </a:r>
          </a:p>
        </p:txBody>
      </p:sp>
      <p:sp>
        <p:nvSpPr>
          <p:cNvPr id="3" name="内容占位符 2">
            <a:extLst>
              <a:ext uri="{FF2B5EF4-FFF2-40B4-BE49-F238E27FC236}">
                <a16:creationId xmlns:a16="http://schemas.microsoft.com/office/drawing/2014/main" id="{34561339-D410-4E4A-A2DE-4CE6B0B1597B}"/>
              </a:ext>
            </a:extLst>
          </p:cNvPr>
          <p:cNvSpPr>
            <a:spLocks noGrp="1"/>
          </p:cNvSpPr>
          <p:nvPr>
            <p:ph idx="1"/>
          </p:nvPr>
        </p:nvSpPr>
        <p:spPr/>
        <p:txBody>
          <a:bodyPr>
            <a:normAutofit fontScale="70000" lnSpcReduction="20000"/>
          </a:bodyPr>
          <a:lstStyle/>
          <a:p>
            <a:pPr>
              <a:buFont typeface="Arial" panose="020B0604020202020204" pitchFamily="34" charset="0"/>
              <a:buChar char="•"/>
            </a:pPr>
            <a:r>
              <a:rPr lang="zh-CN" altLang="en-US" b="1" dirty="0">
                <a:solidFill>
                  <a:srgbClr val="333333"/>
                </a:solidFill>
                <a:latin typeface="arial" panose="020B0604020202020204" pitchFamily="34" charset="0"/>
              </a:rPr>
              <a:t>快中子</a:t>
            </a:r>
            <a:r>
              <a:rPr lang="zh-CN" altLang="en-US" dirty="0">
                <a:solidFill>
                  <a:srgbClr val="333333"/>
                </a:solidFill>
                <a:latin typeface="arial" panose="020B0604020202020204" pitchFamily="34" charset="0"/>
              </a:rPr>
              <a:t>能量高于</a:t>
            </a:r>
            <a:r>
              <a:rPr lang="en-US" altLang="zh-CN" dirty="0">
                <a:solidFill>
                  <a:srgbClr val="333333"/>
                </a:solidFill>
                <a:latin typeface="arial" panose="020B0604020202020204" pitchFamily="34" charset="0"/>
              </a:rPr>
              <a:t>1</a:t>
            </a:r>
            <a:r>
              <a:rPr lang="zh-CN" altLang="en-US" dirty="0">
                <a:solidFill>
                  <a:srgbClr val="333333"/>
                </a:solidFill>
                <a:latin typeface="arial" panose="020B0604020202020204" pitchFamily="34" charset="0"/>
              </a:rPr>
              <a:t>兆电子伏特、</a:t>
            </a:r>
            <a:r>
              <a:rPr lang="en-US" altLang="zh-CN" dirty="0">
                <a:solidFill>
                  <a:srgbClr val="333333"/>
                </a:solidFill>
                <a:latin typeface="arial" panose="020B0604020202020204" pitchFamily="34" charset="0"/>
              </a:rPr>
              <a:t>0.1</a:t>
            </a:r>
            <a:r>
              <a:rPr lang="zh-CN" altLang="en-US" dirty="0">
                <a:solidFill>
                  <a:srgbClr val="333333"/>
                </a:solidFill>
                <a:latin typeface="arial" panose="020B0604020202020204" pitchFamily="34" charset="0"/>
              </a:rPr>
              <a:t>兆电子伏特或者接近</a:t>
            </a:r>
            <a:r>
              <a:rPr lang="en-US" altLang="zh-CN" dirty="0">
                <a:solidFill>
                  <a:srgbClr val="333333"/>
                </a:solidFill>
                <a:latin typeface="arial" panose="020B0604020202020204" pitchFamily="34" charset="0"/>
              </a:rPr>
              <a:t>1</a:t>
            </a:r>
            <a:r>
              <a:rPr lang="zh-CN" altLang="en-US" dirty="0">
                <a:solidFill>
                  <a:srgbClr val="333333"/>
                </a:solidFill>
                <a:latin typeface="arial" panose="020B0604020202020204" pitchFamily="34" charset="0"/>
              </a:rPr>
              <a:t>兆电子伏特，有不同的定义。</a:t>
            </a:r>
          </a:p>
          <a:p>
            <a:pPr>
              <a:buFont typeface="Arial" panose="020B0604020202020204" pitchFamily="34" charset="0"/>
              <a:buChar char="•"/>
            </a:pPr>
            <a:r>
              <a:rPr lang="zh-CN" altLang="en-US" b="1" dirty="0">
                <a:solidFill>
                  <a:srgbClr val="333333"/>
                </a:solidFill>
                <a:latin typeface="arial" panose="020B0604020202020204" pitchFamily="34" charset="0"/>
              </a:rPr>
              <a:t>慢中子</a:t>
            </a:r>
            <a:r>
              <a:rPr lang="zh-CN" altLang="en-US" dirty="0">
                <a:solidFill>
                  <a:srgbClr val="333333"/>
                </a:solidFill>
                <a:latin typeface="arial" panose="020B0604020202020204" pitchFamily="34" charset="0"/>
              </a:rPr>
              <a:t>能量小于等于一千电子伏特。</a:t>
            </a:r>
          </a:p>
          <a:p>
            <a:pPr>
              <a:buFont typeface="Arial" panose="020B0604020202020204" pitchFamily="34" charset="0"/>
              <a:buChar char="•"/>
            </a:pPr>
            <a:r>
              <a:rPr lang="zh-CN" altLang="en-US" b="1" dirty="0">
                <a:solidFill>
                  <a:srgbClr val="333333"/>
                </a:solidFill>
                <a:latin typeface="arial" panose="020B0604020202020204" pitchFamily="34" charset="0"/>
              </a:rPr>
              <a:t>超热中子</a:t>
            </a:r>
            <a:r>
              <a:rPr lang="zh-CN" altLang="en-US" dirty="0">
                <a:solidFill>
                  <a:srgbClr val="333333"/>
                </a:solidFill>
                <a:latin typeface="arial" panose="020B0604020202020204" pitchFamily="34" charset="0"/>
              </a:rPr>
              <a:t>能量在</a:t>
            </a:r>
            <a:r>
              <a:rPr lang="en-US" altLang="zh-CN" dirty="0">
                <a:solidFill>
                  <a:srgbClr val="333333"/>
                </a:solidFill>
                <a:latin typeface="arial" panose="020B0604020202020204" pitchFamily="34" charset="0"/>
              </a:rPr>
              <a:t>1</a:t>
            </a:r>
            <a:r>
              <a:rPr lang="zh-CN" altLang="en-US" dirty="0">
                <a:solidFill>
                  <a:srgbClr val="333333"/>
                </a:solidFill>
                <a:latin typeface="arial" panose="020B0604020202020204" pitchFamily="34" charset="0"/>
              </a:rPr>
              <a:t>电子伏特至</a:t>
            </a:r>
            <a:r>
              <a:rPr lang="en-US" altLang="zh-CN" dirty="0">
                <a:solidFill>
                  <a:srgbClr val="333333"/>
                </a:solidFill>
                <a:latin typeface="arial" panose="020B0604020202020204" pitchFamily="34" charset="0"/>
              </a:rPr>
              <a:t>10</a:t>
            </a:r>
            <a:r>
              <a:rPr lang="zh-CN" altLang="en-US" dirty="0">
                <a:solidFill>
                  <a:srgbClr val="333333"/>
                </a:solidFill>
                <a:latin typeface="arial" panose="020B0604020202020204" pitchFamily="34" charset="0"/>
              </a:rPr>
              <a:t>电子伏特之间。</a:t>
            </a:r>
          </a:p>
          <a:p>
            <a:pPr>
              <a:buFont typeface="Arial" panose="020B0604020202020204" pitchFamily="34" charset="0"/>
              <a:buChar char="•"/>
            </a:pPr>
            <a:r>
              <a:rPr lang="zh-CN" altLang="en-US" b="1" dirty="0">
                <a:solidFill>
                  <a:srgbClr val="333333"/>
                </a:solidFill>
                <a:latin typeface="arial" panose="020B0604020202020204" pitchFamily="34" charset="0"/>
              </a:rPr>
              <a:t>高热中子</a:t>
            </a:r>
            <a:r>
              <a:rPr lang="zh-CN" altLang="en-US" dirty="0">
                <a:solidFill>
                  <a:srgbClr val="333333"/>
                </a:solidFill>
                <a:latin typeface="arial" panose="020B0604020202020204" pitchFamily="34" charset="0"/>
              </a:rPr>
              <a:t>能量约</a:t>
            </a:r>
            <a:r>
              <a:rPr lang="en-US" altLang="zh-CN" dirty="0">
                <a:solidFill>
                  <a:srgbClr val="333333"/>
                </a:solidFill>
                <a:latin typeface="arial" panose="020B0604020202020204" pitchFamily="34" charset="0"/>
              </a:rPr>
              <a:t>0.2</a:t>
            </a:r>
            <a:r>
              <a:rPr lang="zh-CN" altLang="en-US" dirty="0">
                <a:solidFill>
                  <a:srgbClr val="333333"/>
                </a:solidFill>
                <a:latin typeface="arial" panose="020B0604020202020204" pitchFamily="34" charset="0"/>
              </a:rPr>
              <a:t>电子伏特。</a:t>
            </a:r>
          </a:p>
          <a:p>
            <a:pPr>
              <a:buFont typeface="Arial" panose="020B0604020202020204" pitchFamily="34" charset="0"/>
              <a:buChar char="•"/>
            </a:pPr>
            <a:r>
              <a:rPr lang="zh-CN" altLang="en-US" b="1" dirty="0">
                <a:solidFill>
                  <a:srgbClr val="333333"/>
                </a:solidFill>
                <a:latin typeface="arial" panose="020B0604020202020204" pitchFamily="34" charset="0"/>
              </a:rPr>
              <a:t>热中子</a:t>
            </a:r>
            <a:r>
              <a:rPr lang="zh-CN" altLang="en-US" dirty="0">
                <a:solidFill>
                  <a:srgbClr val="333333"/>
                </a:solidFill>
                <a:latin typeface="arial" panose="020B0604020202020204" pitchFamily="34" charset="0"/>
              </a:rPr>
              <a:t>能量约</a:t>
            </a:r>
            <a:r>
              <a:rPr lang="en-US" altLang="zh-CN" dirty="0">
                <a:solidFill>
                  <a:srgbClr val="333333"/>
                </a:solidFill>
                <a:latin typeface="arial" panose="020B0604020202020204" pitchFamily="34" charset="0"/>
              </a:rPr>
              <a:t>0.025</a:t>
            </a:r>
            <a:r>
              <a:rPr lang="zh-CN" altLang="en-US" dirty="0">
                <a:solidFill>
                  <a:srgbClr val="333333"/>
                </a:solidFill>
                <a:latin typeface="arial" panose="020B0604020202020204" pitchFamily="34" charset="0"/>
              </a:rPr>
              <a:t>电子伏特。</a:t>
            </a:r>
          </a:p>
          <a:p>
            <a:pPr>
              <a:buFont typeface="Arial" panose="020B0604020202020204" pitchFamily="34" charset="0"/>
              <a:buChar char="•"/>
            </a:pPr>
            <a:r>
              <a:rPr lang="zh-CN" altLang="en-US" b="1" dirty="0">
                <a:solidFill>
                  <a:srgbClr val="333333"/>
                </a:solidFill>
                <a:latin typeface="arial" panose="020B0604020202020204" pitchFamily="34" charset="0"/>
              </a:rPr>
              <a:t>冷中子</a:t>
            </a:r>
            <a:r>
              <a:rPr lang="zh-CN" altLang="en-US" dirty="0">
                <a:solidFill>
                  <a:srgbClr val="333333"/>
                </a:solidFill>
                <a:latin typeface="arial" panose="020B0604020202020204" pitchFamily="34" charset="0"/>
              </a:rPr>
              <a:t>能量约</a:t>
            </a:r>
            <a:r>
              <a:rPr lang="en-US" altLang="zh-CN" dirty="0">
                <a:solidFill>
                  <a:srgbClr val="333333"/>
                </a:solidFill>
                <a:latin typeface="arial" panose="020B0604020202020204" pitchFamily="34" charset="0"/>
              </a:rPr>
              <a:t>5x10</a:t>
            </a:r>
            <a:r>
              <a:rPr lang="en-US" altLang="zh-CN" baseline="30000" dirty="0">
                <a:solidFill>
                  <a:srgbClr val="333333"/>
                </a:solidFill>
                <a:latin typeface="arial" panose="020B0604020202020204" pitchFamily="34" charset="0"/>
              </a:rPr>
              <a:t>-3</a:t>
            </a:r>
            <a:r>
              <a:rPr lang="zh-CN" altLang="en-US" dirty="0">
                <a:solidFill>
                  <a:srgbClr val="333333"/>
                </a:solidFill>
                <a:latin typeface="arial" panose="020B0604020202020204" pitchFamily="34" charset="0"/>
              </a:rPr>
              <a:t>电子伏特至 </a:t>
            </a:r>
            <a:r>
              <a:rPr lang="en-US" altLang="zh-CN" dirty="0">
                <a:solidFill>
                  <a:srgbClr val="333333"/>
                </a:solidFill>
                <a:latin typeface="arial" panose="020B0604020202020204" pitchFamily="34" charset="0"/>
              </a:rPr>
              <a:t>0.025</a:t>
            </a:r>
            <a:r>
              <a:rPr lang="zh-CN" altLang="en-US" dirty="0">
                <a:solidFill>
                  <a:srgbClr val="333333"/>
                </a:solidFill>
                <a:latin typeface="arial" panose="020B0604020202020204" pitchFamily="34" charset="0"/>
              </a:rPr>
              <a:t>电子伏特。</a:t>
            </a:r>
          </a:p>
          <a:p>
            <a:pPr>
              <a:buFont typeface="Arial" panose="020B0604020202020204" pitchFamily="34" charset="0"/>
              <a:buChar char="•"/>
            </a:pPr>
            <a:r>
              <a:rPr lang="zh-CN" altLang="en-US" b="1" dirty="0">
                <a:solidFill>
                  <a:srgbClr val="333333"/>
                </a:solidFill>
                <a:latin typeface="arial" panose="020B0604020202020204" pitchFamily="34" charset="0"/>
              </a:rPr>
              <a:t>甚冷中子</a:t>
            </a:r>
            <a:r>
              <a:rPr lang="zh-CN" altLang="en-US" dirty="0">
                <a:solidFill>
                  <a:srgbClr val="333333"/>
                </a:solidFill>
                <a:latin typeface="arial" panose="020B0604020202020204" pitchFamily="34" charset="0"/>
              </a:rPr>
              <a:t>能量约</a:t>
            </a:r>
            <a:r>
              <a:rPr lang="en-US" altLang="zh-CN" dirty="0">
                <a:solidFill>
                  <a:srgbClr val="333333"/>
                </a:solidFill>
                <a:latin typeface="arial" panose="020B0604020202020204" pitchFamily="34" charset="0"/>
              </a:rPr>
              <a:t>3x10</a:t>
            </a:r>
            <a:r>
              <a:rPr lang="en-US" altLang="zh-CN" baseline="30000" dirty="0">
                <a:solidFill>
                  <a:srgbClr val="333333"/>
                </a:solidFill>
                <a:latin typeface="arial" panose="020B0604020202020204" pitchFamily="34" charset="0"/>
              </a:rPr>
              <a:t>-7</a:t>
            </a:r>
            <a:r>
              <a:rPr lang="zh-CN" altLang="en-US" dirty="0">
                <a:solidFill>
                  <a:srgbClr val="333333"/>
                </a:solidFill>
                <a:latin typeface="arial" panose="020B0604020202020204" pitchFamily="34" charset="0"/>
              </a:rPr>
              <a:t>电子伏特至 </a:t>
            </a:r>
            <a:r>
              <a:rPr lang="en-US" altLang="zh-CN" dirty="0">
                <a:solidFill>
                  <a:srgbClr val="333333"/>
                </a:solidFill>
                <a:latin typeface="arial" panose="020B0604020202020204" pitchFamily="34" charset="0"/>
              </a:rPr>
              <a:t>5x10</a:t>
            </a:r>
            <a:r>
              <a:rPr lang="en-US" altLang="zh-CN" baseline="30000" dirty="0">
                <a:solidFill>
                  <a:srgbClr val="333333"/>
                </a:solidFill>
                <a:latin typeface="arial" panose="020B0604020202020204" pitchFamily="34" charset="0"/>
              </a:rPr>
              <a:t>-3</a:t>
            </a:r>
            <a:r>
              <a:rPr lang="zh-CN" altLang="en-US" dirty="0">
                <a:solidFill>
                  <a:srgbClr val="333333"/>
                </a:solidFill>
                <a:latin typeface="arial" panose="020B0604020202020204" pitchFamily="34" charset="0"/>
              </a:rPr>
              <a:t>电子伏特。</a:t>
            </a:r>
          </a:p>
          <a:p>
            <a:pPr>
              <a:buFont typeface="Arial" panose="020B0604020202020204" pitchFamily="34" charset="0"/>
              <a:buChar char="•"/>
            </a:pPr>
            <a:r>
              <a:rPr lang="zh-CN" altLang="en-US" b="1" dirty="0">
                <a:solidFill>
                  <a:srgbClr val="333333"/>
                </a:solidFill>
                <a:latin typeface="arial" panose="020B0604020202020204" pitchFamily="34" charset="0"/>
              </a:rPr>
              <a:t>极冷中子</a:t>
            </a:r>
            <a:r>
              <a:rPr lang="zh-CN" altLang="en-US" dirty="0">
                <a:solidFill>
                  <a:srgbClr val="333333"/>
                </a:solidFill>
                <a:latin typeface="arial" panose="020B0604020202020204" pitchFamily="34" charset="0"/>
              </a:rPr>
              <a:t>能量小于</a:t>
            </a:r>
            <a:r>
              <a:rPr lang="en-US" altLang="zh-CN" dirty="0">
                <a:solidFill>
                  <a:srgbClr val="333333"/>
                </a:solidFill>
                <a:latin typeface="arial" panose="020B0604020202020204" pitchFamily="34" charset="0"/>
              </a:rPr>
              <a:t>3x10</a:t>
            </a:r>
            <a:r>
              <a:rPr lang="en-US" altLang="zh-CN" baseline="30000" dirty="0">
                <a:solidFill>
                  <a:srgbClr val="333333"/>
                </a:solidFill>
                <a:latin typeface="arial" panose="020B0604020202020204" pitchFamily="34" charset="0"/>
              </a:rPr>
              <a:t>-7</a:t>
            </a:r>
            <a:r>
              <a:rPr lang="zh-CN" altLang="en-US" dirty="0">
                <a:solidFill>
                  <a:srgbClr val="333333"/>
                </a:solidFill>
                <a:latin typeface="arial" panose="020B0604020202020204" pitchFamily="34" charset="0"/>
              </a:rPr>
              <a:t>电子伏特。</a:t>
            </a:r>
          </a:p>
          <a:p>
            <a:pPr>
              <a:buFont typeface="Arial" panose="020B0604020202020204" pitchFamily="34" charset="0"/>
              <a:buChar char="•"/>
            </a:pPr>
            <a:r>
              <a:rPr lang="zh-CN" altLang="en-US" b="1" dirty="0">
                <a:solidFill>
                  <a:srgbClr val="333333"/>
                </a:solidFill>
                <a:latin typeface="arial" panose="020B0604020202020204" pitchFamily="34" charset="0"/>
              </a:rPr>
              <a:t>连续区间中子</a:t>
            </a:r>
            <a:r>
              <a:rPr lang="zh-CN" altLang="en-US" dirty="0">
                <a:solidFill>
                  <a:srgbClr val="333333"/>
                </a:solidFill>
                <a:latin typeface="arial" panose="020B0604020202020204" pitchFamily="34" charset="0"/>
              </a:rPr>
              <a:t>能量从</a:t>
            </a:r>
            <a:r>
              <a:rPr lang="en-US" altLang="zh-CN" dirty="0">
                <a:solidFill>
                  <a:srgbClr val="333333"/>
                </a:solidFill>
                <a:latin typeface="arial" panose="020B0604020202020204" pitchFamily="34" charset="0"/>
              </a:rPr>
              <a:t>0.01</a:t>
            </a:r>
            <a:r>
              <a:rPr lang="zh-CN" altLang="en-US" dirty="0">
                <a:solidFill>
                  <a:srgbClr val="333333"/>
                </a:solidFill>
                <a:latin typeface="arial" panose="020B0604020202020204" pitchFamily="34" charset="0"/>
              </a:rPr>
              <a:t>兆电子伏特至</a:t>
            </a:r>
            <a:r>
              <a:rPr lang="en-US" altLang="zh-CN" dirty="0">
                <a:solidFill>
                  <a:srgbClr val="333333"/>
                </a:solidFill>
                <a:latin typeface="arial" panose="020B0604020202020204" pitchFamily="34" charset="0"/>
              </a:rPr>
              <a:t>25</a:t>
            </a:r>
            <a:r>
              <a:rPr lang="zh-CN" altLang="en-US" dirty="0">
                <a:solidFill>
                  <a:srgbClr val="333333"/>
                </a:solidFill>
                <a:latin typeface="arial" panose="020B0604020202020204" pitchFamily="34" charset="0"/>
              </a:rPr>
              <a:t>兆电子伏特。</a:t>
            </a:r>
          </a:p>
          <a:p>
            <a:pPr>
              <a:buFont typeface="Arial" panose="020B0604020202020204" pitchFamily="34" charset="0"/>
              <a:buChar char="•"/>
            </a:pPr>
            <a:r>
              <a:rPr lang="zh-CN" altLang="en-US" b="1" dirty="0">
                <a:solidFill>
                  <a:srgbClr val="333333"/>
                </a:solidFill>
                <a:latin typeface="arial" panose="020B0604020202020204" pitchFamily="34" charset="0"/>
              </a:rPr>
              <a:t>共振区间中子</a:t>
            </a:r>
            <a:r>
              <a:rPr lang="zh-CN" altLang="en-US" dirty="0">
                <a:solidFill>
                  <a:srgbClr val="333333"/>
                </a:solidFill>
                <a:latin typeface="arial" panose="020B0604020202020204" pitchFamily="34" charset="0"/>
              </a:rPr>
              <a:t>能量从</a:t>
            </a:r>
            <a:r>
              <a:rPr lang="en-US" altLang="zh-CN" dirty="0">
                <a:solidFill>
                  <a:srgbClr val="333333"/>
                </a:solidFill>
                <a:latin typeface="arial" panose="020B0604020202020204" pitchFamily="34" charset="0"/>
              </a:rPr>
              <a:t>1</a:t>
            </a:r>
            <a:r>
              <a:rPr lang="zh-CN" altLang="en-US" dirty="0">
                <a:solidFill>
                  <a:srgbClr val="333333"/>
                </a:solidFill>
                <a:latin typeface="arial" panose="020B0604020202020204" pitchFamily="34" charset="0"/>
              </a:rPr>
              <a:t>电子伏特至</a:t>
            </a:r>
            <a:r>
              <a:rPr lang="en-US" altLang="zh-CN" dirty="0">
                <a:solidFill>
                  <a:srgbClr val="333333"/>
                </a:solidFill>
                <a:latin typeface="arial" panose="020B0604020202020204" pitchFamily="34" charset="0"/>
              </a:rPr>
              <a:t>0.01</a:t>
            </a:r>
            <a:r>
              <a:rPr lang="zh-CN" altLang="en-US" dirty="0">
                <a:solidFill>
                  <a:srgbClr val="333333"/>
                </a:solidFill>
                <a:latin typeface="arial" panose="020B0604020202020204" pitchFamily="34" charset="0"/>
              </a:rPr>
              <a:t>兆电子伏特。</a:t>
            </a:r>
          </a:p>
          <a:p>
            <a:pPr>
              <a:buFont typeface="Arial" panose="020B0604020202020204" pitchFamily="34" charset="0"/>
              <a:buChar char="•"/>
            </a:pPr>
            <a:r>
              <a:rPr lang="zh-CN" altLang="en-US" b="1" dirty="0">
                <a:solidFill>
                  <a:srgbClr val="333333"/>
                </a:solidFill>
                <a:latin typeface="arial" panose="020B0604020202020204" pitchFamily="34" charset="0"/>
              </a:rPr>
              <a:t>低能区间中子</a:t>
            </a:r>
            <a:r>
              <a:rPr lang="zh-CN" altLang="en-US" dirty="0">
                <a:solidFill>
                  <a:srgbClr val="333333"/>
                </a:solidFill>
                <a:latin typeface="arial" panose="020B0604020202020204" pitchFamily="34" charset="0"/>
              </a:rPr>
              <a:t>能量低于</a:t>
            </a:r>
            <a:r>
              <a:rPr lang="en-US" altLang="zh-CN" dirty="0">
                <a:solidFill>
                  <a:srgbClr val="333333"/>
                </a:solidFill>
                <a:latin typeface="arial" panose="020B0604020202020204" pitchFamily="34" charset="0"/>
              </a:rPr>
              <a:t>1</a:t>
            </a:r>
            <a:r>
              <a:rPr lang="zh-CN" altLang="en-US" dirty="0">
                <a:solidFill>
                  <a:srgbClr val="333333"/>
                </a:solidFill>
                <a:latin typeface="arial" panose="020B0604020202020204" pitchFamily="34" charset="0"/>
              </a:rPr>
              <a:t>电子伏特。</a:t>
            </a:r>
            <a:endParaRPr lang="en-US" altLang="zh-CN" dirty="0">
              <a:solidFill>
                <a:srgbClr val="333333"/>
              </a:solidFill>
              <a:latin typeface="arial" panose="020B0604020202020204" pitchFamily="34" charset="0"/>
            </a:endParaRPr>
          </a:p>
          <a:p>
            <a:pPr marL="0" indent="0">
              <a:buNone/>
            </a:pPr>
            <a:r>
              <a:rPr lang="zh-CN" altLang="en-US" dirty="0">
                <a:solidFill>
                  <a:srgbClr val="333333"/>
                </a:solidFill>
                <a:latin typeface="arial" panose="020B0604020202020204" pitchFamily="34" charset="0"/>
              </a:rPr>
              <a:t>                                                                                                                                                （数据来自于百度百科）</a:t>
            </a:r>
          </a:p>
          <a:p>
            <a:endParaRPr lang="zh-CN" altLang="en-US" dirty="0"/>
          </a:p>
        </p:txBody>
      </p:sp>
    </p:spTree>
    <p:extLst>
      <p:ext uri="{BB962C8B-B14F-4D97-AF65-F5344CB8AC3E}">
        <p14:creationId xmlns:p14="http://schemas.microsoft.com/office/powerpoint/2010/main" val="323161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6F2AAE-EDB2-4985-8593-6752C20D52E6}"/>
              </a:ext>
            </a:extLst>
          </p:cNvPr>
          <p:cNvSpPr>
            <a:spLocks noGrp="1"/>
          </p:cNvSpPr>
          <p:nvPr>
            <p:ph type="title"/>
          </p:nvPr>
        </p:nvSpPr>
        <p:spPr/>
        <p:txBody>
          <a:bodyPr/>
          <a:lstStyle/>
          <a:p>
            <a:r>
              <a:rPr lang="zh-CN" altLang="en-US" dirty="0"/>
              <a:t>中子散射技术与凝聚态物理</a:t>
            </a:r>
          </a:p>
        </p:txBody>
      </p:sp>
      <p:sp>
        <p:nvSpPr>
          <p:cNvPr id="3" name="内容占位符 2">
            <a:extLst>
              <a:ext uri="{FF2B5EF4-FFF2-40B4-BE49-F238E27FC236}">
                <a16:creationId xmlns:a16="http://schemas.microsoft.com/office/drawing/2014/main" id="{CFB71B8E-B108-439E-9A32-98D3A8AB0595}"/>
              </a:ext>
            </a:extLst>
          </p:cNvPr>
          <p:cNvSpPr>
            <a:spLocks noGrp="1"/>
          </p:cNvSpPr>
          <p:nvPr>
            <p:ph idx="1"/>
          </p:nvPr>
        </p:nvSpPr>
        <p:spPr/>
        <p:txBody>
          <a:bodyPr>
            <a:normAutofit/>
          </a:bodyPr>
          <a:lstStyle/>
          <a:p>
            <a:r>
              <a:rPr lang="zh-CN" altLang="en-US" sz="3200" dirty="0"/>
              <a:t>中子反射技术能研究层平均核和磁散射密度随深度的变化，热中子的折射指数：</a:t>
            </a:r>
          </a:p>
        </p:txBody>
      </p:sp>
      <p:pic>
        <p:nvPicPr>
          <p:cNvPr id="4" name="图片 3">
            <a:extLst>
              <a:ext uri="{FF2B5EF4-FFF2-40B4-BE49-F238E27FC236}">
                <a16:creationId xmlns:a16="http://schemas.microsoft.com/office/drawing/2014/main" id="{F151893E-54AB-43C4-9C4D-949E03F5D679}"/>
              </a:ext>
            </a:extLst>
          </p:cNvPr>
          <p:cNvPicPr>
            <a:picLocks noChangeAspect="1"/>
          </p:cNvPicPr>
          <p:nvPr/>
        </p:nvPicPr>
        <p:blipFill>
          <a:blip r:embed="rId2"/>
          <a:stretch>
            <a:fillRect/>
          </a:stretch>
        </p:blipFill>
        <p:spPr>
          <a:xfrm>
            <a:off x="2153492" y="3941900"/>
            <a:ext cx="7762875" cy="962025"/>
          </a:xfrm>
          <a:prstGeom prst="rect">
            <a:avLst/>
          </a:prstGeom>
        </p:spPr>
      </p:pic>
    </p:spTree>
    <p:extLst>
      <p:ext uri="{BB962C8B-B14F-4D97-AF65-F5344CB8AC3E}">
        <p14:creationId xmlns:p14="http://schemas.microsoft.com/office/powerpoint/2010/main" val="1413532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602117-C576-4EF2-A469-EEF34603D332}"/>
              </a:ext>
            </a:extLst>
          </p:cNvPr>
          <p:cNvSpPr>
            <a:spLocks noGrp="1"/>
          </p:cNvSpPr>
          <p:nvPr>
            <p:ph type="title"/>
          </p:nvPr>
        </p:nvSpPr>
        <p:spPr/>
        <p:txBody>
          <a:bodyPr/>
          <a:lstStyle/>
          <a:p>
            <a:r>
              <a:rPr lang="zh-CN" altLang="en-US" dirty="0"/>
              <a:t>中子散射技术与凝聚态物理（中子导管）</a:t>
            </a:r>
          </a:p>
        </p:txBody>
      </p:sp>
      <p:sp>
        <p:nvSpPr>
          <p:cNvPr id="3" name="内容占位符 2">
            <a:extLst>
              <a:ext uri="{FF2B5EF4-FFF2-40B4-BE49-F238E27FC236}">
                <a16:creationId xmlns:a16="http://schemas.microsoft.com/office/drawing/2014/main" id="{73633BAE-A7C6-4947-BFBA-2BE3544E5955}"/>
              </a:ext>
            </a:extLst>
          </p:cNvPr>
          <p:cNvSpPr>
            <a:spLocks noGrp="1"/>
          </p:cNvSpPr>
          <p:nvPr>
            <p:ph idx="1"/>
          </p:nvPr>
        </p:nvSpPr>
        <p:spPr/>
        <p:txBody>
          <a:bodyPr/>
          <a:lstStyle/>
          <a:p>
            <a:r>
              <a:rPr lang="zh-CN" altLang="en-US" sz="2800" dirty="0"/>
              <a:t>一般情况下，一个中子源的强度为</a:t>
            </a:r>
            <a:r>
              <a:rPr lang="en-US" altLang="zh-CN" sz="2800" dirty="0"/>
              <a:t>S</a:t>
            </a:r>
            <a:r>
              <a:rPr lang="en-US" altLang="zh-CN" sz="2800" baseline="-25000" dirty="0"/>
              <a:t>0</a:t>
            </a:r>
            <a:r>
              <a:rPr lang="zh-CN" altLang="en-US" sz="2800" baseline="-25000" dirty="0"/>
              <a:t>，</a:t>
            </a:r>
            <a:r>
              <a:rPr lang="zh-CN" altLang="en-US" sz="2800" dirty="0"/>
              <a:t>在距离 </a:t>
            </a:r>
            <a:r>
              <a:rPr lang="en-US" altLang="zh-CN" sz="2800" dirty="0"/>
              <a:t>S</a:t>
            </a:r>
            <a:r>
              <a:rPr lang="en-US" altLang="zh-CN" sz="2800" baseline="-25000" dirty="0"/>
              <a:t>0</a:t>
            </a:r>
            <a:r>
              <a:rPr lang="zh-CN" altLang="en-US" sz="2800" dirty="0"/>
              <a:t>为 </a:t>
            </a:r>
            <a:r>
              <a:rPr lang="en-US" altLang="zh-CN" sz="2800" dirty="0"/>
              <a:t>R</a:t>
            </a:r>
            <a:r>
              <a:rPr lang="zh-CN" altLang="en-US" sz="2800" dirty="0"/>
              <a:t>处 </a:t>
            </a:r>
            <a:r>
              <a:rPr lang="en-US" altLang="zh-CN" sz="2800" dirty="0"/>
              <a:t>, </a:t>
            </a:r>
            <a:r>
              <a:rPr lang="zh-CN" altLang="en-US" sz="2800" dirty="0"/>
              <a:t>中子的强度和通量只有</a:t>
            </a:r>
            <a:r>
              <a:rPr lang="en-US" altLang="zh-CN" sz="2800" dirty="0"/>
              <a:t>S</a:t>
            </a:r>
            <a:r>
              <a:rPr lang="en-US" altLang="zh-CN" sz="2800" baseline="-25000" dirty="0"/>
              <a:t>0</a:t>
            </a:r>
            <a:r>
              <a:rPr lang="zh-CN" altLang="en-US" sz="2800" dirty="0"/>
              <a:t>的</a:t>
            </a:r>
            <a:r>
              <a:rPr lang="en-US" altLang="zh-CN" sz="2800" dirty="0"/>
              <a:t>-</a:t>
            </a:r>
            <a:r>
              <a:rPr lang="zh-CN" altLang="en-US" sz="2800" dirty="0"/>
              <a:t>（</a:t>
            </a:r>
            <a:r>
              <a:rPr lang="en-US" altLang="zh-CN" sz="2800" dirty="0"/>
              <a:t>1/4</a:t>
            </a:r>
            <a:r>
              <a:rPr lang="el-GR" altLang="zh-CN" sz="2800" dirty="0"/>
              <a:t>π</a:t>
            </a:r>
            <a:r>
              <a:rPr lang="en-US" altLang="zh-CN" sz="2800" dirty="0"/>
              <a:t>R</a:t>
            </a:r>
            <a:r>
              <a:rPr lang="en-US" altLang="zh-CN" sz="2800" baseline="30000" dirty="0"/>
              <a:t>2</a:t>
            </a:r>
            <a:r>
              <a:rPr lang="zh-CN" altLang="en-US" sz="2800" dirty="0"/>
              <a:t>）。但是</a:t>
            </a:r>
            <a:r>
              <a:rPr lang="en-US" altLang="zh-CN" sz="2800" dirty="0"/>
              <a:t>60</a:t>
            </a:r>
            <a:r>
              <a:rPr lang="zh-CN" altLang="en-US" sz="2800" dirty="0"/>
              <a:t>年代发明了一种中子导管，可以把单色中子引导到很远的地方做实验而中子的强度和通量损失很少。中子导管技术的发展，相当于提高了反应堆的通量，提高了反应堆实验研究的利用率、实验的精确度，降低了快中子本底和</a:t>
            </a:r>
            <a:r>
              <a:rPr lang="en-US" altLang="zh-CN" sz="2800" dirty="0"/>
              <a:t>γ</a:t>
            </a:r>
            <a:r>
              <a:rPr lang="zh-CN" altLang="en-US" sz="2800" dirty="0"/>
              <a:t>本底。</a:t>
            </a:r>
          </a:p>
          <a:p>
            <a:endParaRPr lang="zh-CN" altLang="en-US" dirty="0"/>
          </a:p>
        </p:txBody>
      </p:sp>
    </p:spTree>
    <p:extLst>
      <p:ext uri="{BB962C8B-B14F-4D97-AF65-F5344CB8AC3E}">
        <p14:creationId xmlns:p14="http://schemas.microsoft.com/office/powerpoint/2010/main" val="958108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ACAE60-B872-4AFA-A1A7-B44C5F22C2F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EE3A970-E87B-4227-9350-1F2B473F3B47}"/>
              </a:ext>
            </a:extLst>
          </p:cNvPr>
          <p:cNvSpPr>
            <a:spLocks noGrp="1"/>
          </p:cNvSpPr>
          <p:nvPr>
            <p:ph idx="1"/>
          </p:nvPr>
        </p:nvSpPr>
        <p:spPr/>
        <p:txBody>
          <a:bodyPr>
            <a:normAutofit/>
          </a:bodyPr>
          <a:lstStyle/>
          <a:p>
            <a:r>
              <a:rPr lang="zh-CN" altLang="en-US" sz="2800" b="1" dirty="0"/>
              <a:t>几种中子反射材料的（</a:t>
            </a:r>
            <a:r>
              <a:rPr lang="en-US" altLang="zh-CN" sz="2800" b="1" dirty="0"/>
              <a:t>1-n</a:t>
            </a:r>
            <a:r>
              <a:rPr lang="zh-CN" altLang="en-US" sz="2800" b="1" dirty="0"/>
              <a:t>）和</a:t>
            </a:r>
            <a:r>
              <a:rPr lang="en-US" altLang="zh-CN" sz="2800" b="1" dirty="0"/>
              <a:t>α</a:t>
            </a:r>
            <a:r>
              <a:rPr lang="zh-CN" altLang="en-US" sz="2800" b="1" dirty="0"/>
              <a:t>值：</a:t>
            </a:r>
          </a:p>
        </p:txBody>
      </p:sp>
      <p:pic>
        <p:nvPicPr>
          <p:cNvPr id="4" name="图片 3">
            <a:extLst>
              <a:ext uri="{FF2B5EF4-FFF2-40B4-BE49-F238E27FC236}">
                <a16:creationId xmlns:a16="http://schemas.microsoft.com/office/drawing/2014/main" id="{A1A3CB52-96BB-4B04-81D1-F63405250CEF}"/>
              </a:ext>
            </a:extLst>
          </p:cNvPr>
          <p:cNvPicPr>
            <a:picLocks noChangeAspect="1"/>
          </p:cNvPicPr>
          <p:nvPr/>
        </p:nvPicPr>
        <p:blipFill>
          <a:blip r:embed="rId2"/>
          <a:stretch>
            <a:fillRect/>
          </a:stretch>
        </p:blipFill>
        <p:spPr>
          <a:xfrm>
            <a:off x="375202" y="3163887"/>
            <a:ext cx="10858500" cy="2295525"/>
          </a:xfrm>
          <a:prstGeom prst="rect">
            <a:avLst/>
          </a:prstGeom>
        </p:spPr>
      </p:pic>
    </p:spTree>
    <p:extLst>
      <p:ext uri="{BB962C8B-B14F-4D97-AF65-F5344CB8AC3E}">
        <p14:creationId xmlns:p14="http://schemas.microsoft.com/office/powerpoint/2010/main" val="978538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619A8F-EB6B-45F4-A4CA-C0461A7D8B30}"/>
              </a:ext>
            </a:extLst>
          </p:cNvPr>
          <p:cNvSpPr>
            <a:spLocks noGrp="1"/>
          </p:cNvSpPr>
          <p:nvPr>
            <p:ph type="title"/>
          </p:nvPr>
        </p:nvSpPr>
        <p:spPr/>
        <p:txBody>
          <a:bodyPr/>
          <a:lstStyle/>
          <a:p>
            <a:r>
              <a:rPr lang="zh-CN" altLang="en-US" dirty="0"/>
              <a:t>中子散射技术与凝聚态物理（晶体单色器）</a:t>
            </a:r>
          </a:p>
        </p:txBody>
      </p:sp>
      <p:sp>
        <p:nvSpPr>
          <p:cNvPr id="3" name="内容占位符 2">
            <a:extLst>
              <a:ext uri="{FF2B5EF4-FFF2-40B4-BE49-F238E27FC236}">
                <a16:creationId xmlns:a16="http://schemas.microsoft.com/office/drawing/2014/main" id="{1B6FEB7E-BF28-403C-9BC5-2ACB57FE231E}"/>
              </a:ext>
            </a:extLst>
          </p:cNvPr>
          <p:cNvSpPr>
            <a:spLocks noGrp="1"/>
          </p:cNvSpPr>
          <p:nvPr>
            <p:ph idx="1"/>
          </p:nvPr>
        </p:nvSpPr>
        <p:spPr/>
        <p:txBody>
          <a:bodyPr>
            <a:normAutofit/>
          </a:bodyPr>
          <a:lstStyle/>
          <a:p>
            <a:r>
              <a:rPr lang="zh-CN" altLang="en-US" sz="2800" dirty="0"/>
              <a:t>在凝聚态物理和核物理研究中</a:t>
            </a:r>
            <a:r>
              <a:rPr lang="en-US" altLang="zh-CN" sz="2800" dirty="0"/>
              <a:t>, </a:t>
            </a:r>
            <a:r>
              <a:rPr lang="zh-CN" altLang="en-US" sz="2800" dirty="0"/>
              <a:t>需要有单色的中子束 </a:t>
            </a:r>
            <a:r>
              <a:rPr lang="en-US" altLang="zh-CN" sz="2800" dirty="0"/>
              <a:t>, </a:t>
            </a:r>
            <a:r>
              <a:rPr lang="zh-CN" altLang="en-US" sz="2800" dirty="0"/>
              <a:t>即中子的能量或波长是分布在一个很窄的区域内。但从反应堆和加速器产生的中子，其能量都不是单色的，不同的中子单色器，工作的中子能区是不同的，所产生的中子束的单色性和强度</a:t>
            </a:r>
            <a:r>
              <a:rPr lang="en-US" altLang="zh-CN" sz="2800" dirty="0"/>
              <a:t>(</a:t>
            </a:r>
            <a:r>
              <a:rPr lang="zh-CN" altLang="en-US" sz="2800" dirty="0"/>
              <a:t>反射率</a:t>
            </a:r>
            <a:r>
              <a:rPr lang="en-US" altLang="zh-CN" sz="2800" dirty="0"/>
              <a:t>)</a:t>
            </a:r>
            <a:r>
              <a:rPr lang="zh-CN" altLang="en-US" sz="2800" dirty="0"/>
              <a:t>也是不同的。 </a:t>
            </a:r>
          </a:p>
        </p:txBody>
      </p:sp>
    </p:spTree>
    <p:extLst>
      <p:ext uri="{BB962C8B-B14F-4D97-AF65-F5344CB8AC3E}">
        <p14:creationId xmlns:p14="http://schemas.microsoft.com/office/powerpoint/2010/main" val="3377829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86A2E7-A8FB-40F9-B82A-E357B081473E}"/>
              </a:ext>
            </a:extLst>
          </p:cNvPr>
          <p:cNvSpPr>
            <a:spLocks noGrp="1"/>
          </p:cNvSpPr>
          <p:nvPr>
            <p:ph type="title"/>
          </p:nvPr>
        </p:nvSpPr>
        <p:spPr/>
        <p:txBody>
          <a:bodyPr/>
          <a:lstStyle/>
          <a:p>
            <a:r>
              <a:rPr lang="zh-CN" altLang="en-US" dirty="0"/>
              <a:t>中子散射技术与凝聚态物理（晶体单色器）</a:t>
            </a:r>
          </a:p>
        </p:txBody>
      </p:sp>
      <p:sp>
        <p:nvSpPr>
          <p:cNvPr id="3" name="内容占位符 2">
            <a:extLst>
              <a:ext uri="{FF2B5EF4-FFF2-40B4-BE49-F238E27FC236}">
                <a16:creationId xmlns:a16="http://schemas.microsoft.com/office/drawing/2014/main" id="{4B608A72-1D84-49D1-8CF3-2A33D24DF405}"/>
              </a:ext>
            </a:extLst>
          </p:cNvPr>
          <p:cNvSpPr>
            <a:spLocks noGrp="1"/>
          </p:cNvSpPr>
          <p:nvPr>
            <p:ph idx="1"/>
          </p:nvPr>
        </p:nvSpPr>
        <p:spPr/>
        <p:txBody>
          <a:bodyPr>
            <a:normAutofit/>
          </a:bodyPr>
          <a:lstStyle/>
          <a:p>
            <a:r>
              <a:rPr lang="zh-CN" altLang="en-US" sz="2800" dirty="0"/>
              <a:t>决定其性能好坏的参数：中子束的发散角</a:t>
            </a:r>
            <a:r>
              <a:rPr lang="en-US" altLang="zh-CN" sz="2800" dirty="0"/>
              <a:t>a,</a:t>
            </a:r>
            <a:r>
              <a:rPr lang="zh-CN" altLang="en-US" sz="2800" dirty="0"/>
              <a:t>中子的入射角</a:t>
            </a:r>
            <a:r>
              <a:rPr lang="en-US" altLang="zh-CN" sz="2800" dirty="0"/>
              <a:t>θ</a:t>
            </a:r>
            <a:r>
              <a:rPr lang="zh-CN" altLang="en-US" sz="2800" dirty="0"/>
              <a:t>，晶体的镶嵌宽度</a:t>
            </a:r>
            <a:r>
              <a:rPr lang="en-US" altLang="zh-CN" sz="2800" dirty="0"/>
              <a:t>β</a:t>
            </a:r>
          </a:p>
        </p:txBody>
      </p:sp>
    </p:spTree>
    <p:extLst>
      <p:ext uri="{BB962C8B-B14F-4D97-AF65-F5344CB8AC3E}">
        <p14:creationId xmlns:p14="http://schemas.microsoft.com/office/powerpoint/2010/main" val="54395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D0BD7E-C781-482A-80F8-F3F9542A6F8D}"/>
              </a:ext>
            </a:extLst>
          </p:cNvPr>
          <p:cNvSpPr>
            <a:spLocks noGrp="1"/>
          </p:cNvSpPr>
          <p:nvPr>
            <p:ph type="title"/>
          </p:nvPr>
        </p:nvSpPr>
        <p:spPr/>
        <p:txBody>
          <a:bodyPr/>
          <a:lstStyle/>
          <a:p>
            <a:r>
              <a:rPr lang="zh-CN" altLang="en-US" dirty="0"/>
              <a:t>中子散射历史沿革</a:t>
            </a:r>
          </a:p>
        </p:txBody>
      </p:sp>
      <p:sp>
        <p:nvSpPr>
          <p:cNvPr id="3" name="内容占位符 2">
            <a:extLst>
              <a:ext uri="{FF2B5EF4-FFF2-40B4-BE49-F238E27FC236}">
                <a16:creationId xmlns:a16="http://schemas.microsoft.com/office/drawing/2014/main" id="{034F8AEA-246A-4F81-BC1C-44317243C385}"/>
              </a:ext>
            </a:extLst>
          </p:cNvPr>
          <p:cNvSpPr>
            <a:spLocks noGrp="1"/>
          </p:cNvSpPr>
          <p:nvPr>
            <p:ph idx="1"/>
          </p:nvPr>
        </p:nvSpPr>
        <p:spPr/>
        <p:txBody>
          <a:bodyPr>
            <a:normAutofit/>
          </a:bodyPr>
          <a:lstStyle/>
          <a:p>
            <a:r>
              <a:rPr lang="zh-CN" altLang="en-US" sz="2800" dirty="0"/>
              <a:t>费米</a:t>
            </a:r>
            <a:r>
              <a:rPr lang="en-US" altLang="zh-CN" sz="2800" dirty="0"/>
              <a:t>(Enrico Fermi</a:t>
            </a:r>
            <a:r>
              <a:rPr lang="zh-CN" altLang="en-US" sz="2800" dirty="0"/>
              <a:t>，</a:t>
            </a:r>
            <a:r>
              <a:rPr lang="en-US" altLang="zh-CN" sz="2800" dirty="0"/>
              <a:t>1901-1954)</a:t>
            </a:r>
            <a:endParaRPr lang="zh-CN" altLang="en-US" sz="2800" dirty="0"/>
          </a:p>
        </p:txBody>
      </p:sp>
      <p:pic>
        <p:nvPicPr>
          <p:cNvPr id="4" name="图片 3">
            <a:extLst>
              <a:ext uri="{FF2B5EF4-FFF2-40B4-BE49-F238E27FC236}">
                <a16:creationId xmlns:a16="http://schemas.microsoft.com/office/drawing/2014/main" id="{03CC3369-A933-4CD5-8467-C92D342C205A}"/>
              </a:ext>
            </a:extLst>
          </p:cNvPr>
          <p:cNvPicPr>
            <a:picLocks noChangeAspect="1"/>
          </p:cNvPicPr>
          <p:nvPr/>
        </p:nvPicPr>
        <p:blipFill>
          <a:blip r:embed="rId2"/>
          <a:stretch>
            <a:fillRect/>
          </a:stretch>
        </p:blipFill>
        <p:spPr>
          <a:xfrm>
            <a:off x="8899543" y="3016800"/>
            <a:ext cx="3292457" cy="3841200"/>
          </a:xfrm>
          <a:prstGeom prst="rect">
            <a:avLst/>
          </a:prstGeom>
        </p:spPr>
      </p:pic>
    </p:spTree>
    <p:extLst>
      <p:ext uri="{BB962C8B-B14F-4D97-AF65-F5344CB8AC3E}">
        <p14:creationId xmlns:p14="http://schemas.microsoft.com/office/powerpoint/2010/main" val="3559096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177592-32A2-4C98-AA21-8BFF9E372248}"/>
              </a:ext>
            </a:extLst>
          </p:cNvPr>
          <p:cNvSpPr>
            <a:spLocks noGrp="1"/>
          </p:cNvSpPr>
          <p:nvPr>
            <p:ph type="title"/>
          </p:nvPr>
        </p:nvSpPr>
        <p:spPr/>
        <p:txBody>
          <a:bodyPr/>
          <a:lstStyle/>
          <a:p>
            <a:r>
              <a:rPr lang="zh-CN" altLang="en-US" dirty="0"/>
              <a:t>中子散射技术与凝聚态物理</a:t>
            </a:r>
          </a:p>
        </p:txBody>
      </p:sp>
      <p:sp>
        <p:nvSpPr>
          <p:cNvPr id="3" name="内容占位符 2">
            <a:extLst>
              <a:ext uri="{FF2B5EF4-FFF2-40B4-BE49-F238E27FC236}">
                <a16:creationId xmlns:a16="http://schemas.microsoft.com/office/drawing/2014/main" id="{15CC07D1-42AC-4DD6-A85A-0CBC02982389}"/>
              </a:ext>
            </a:extLst>
          </p:cNvPr>
          <p:cNvSpPr>
            <a:spLocks noGrp="1"/>
          </p:cNvSpPr>
          <p:nvPr>
            <p:ph idx="1"/>
          </p:nvPr>
        </p:nvSpPr>
        <p:spPr/>
        <p:txBody>
          <a:bodyPr/>
          <a:lstStyle/>
          <a:p>
            <a:r>
              <a:rPr lang="zh-CN" altLang="en-US" sz="2800" dirty="0"/>
              <a:t>中子散射率被定义为反射和入射中子强度之比，由</a:t>
            </a:r>
            <a:r>
              <a:rPr lang="en-US" altLang="zh-CN" sz="2800" dirty="0" err="1"/>
              <a:t>Fresenl</a:t>
            </a:r>
            <a:r>
              <a:rPr lang="zh-CN" altLang="en-US" sz="2800" dirty="0"/>
              <a:t>定律给出：</a:t>
            </a:r>
          </a:p>
          <a:p>
            <a:endParaRPr lang="zh-CN" altLang="en-US" dirty="0"/>
          </a:p>
        </p:txBody>
      </p:sp>
      <p:pic>
        <p:nvPicPr>
          <p:cNvPr id="4" name="图片 3">
            <a:extLst>
              <a:ext uri="{FF2B5EF4-FFF2-40B4-BE49-F238E27FC236}">
                <a16:creationId xmlns:a16="http://schemas.microsoft.com/office/drawing/2014/main" id="{F77614BD-154E-4E99-8B72-F6DED0B84D99}"/>
              </a:ext>
            </a:extLst>
          </p:cNvPr>
          <p:cNvPicPr>
            <a:picLocks noChangeAspect="1"/>
          </p:cNvPicPr>
          <p:nvPr/>
        </p:nvPicPr>
        <p:blipFill>
          <a:blip r:embed="rId2"/>
          <a:stretch>
            <a:fillRect/>
          </a:stretch>
        </p:blipFill>
        <p:spPr>
          <a:xfrm>
            <a:off x="1897322" y="3633000"/>
            <a:ext cx="8397355" cy="2386800"/>
          </a:xfrm>
          <a:prstGeom prst="rect">
            <a:avLst/>
          </a:prstGeom>
        </p:spPr>
      </p:pic>
    </p:spTree>
    <p:extLst>
      <p:ext uri="{BB962C8B-B14F-4D97-AF65-F5344CB8AC3E}">
        <p14:creationId xmlns:p14="http://schemas.microsoft.com/office/powerpoint/2010/main" val="3939396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4A6468-9569-4D28-9801-306706DC1C2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AC6F91D-4E11-471F-96F6-B67CEFC3F80C}"/>
              </a:ext>
            </a:extLst>
          </p:cNvPr>
          <p:cNvSpPr>
            <a:spLocks noGrp="1"/>
          </p:cNvSpPr>
          <p:nvPr>
            <p:ph idx="1"/>
          </p:nvPr>
        </p:nvSpPr>
        <p:spPr/>
        <p:txBody>
          <a:bodyPr>
            <a:normAutofit/>
          </a:bodyPr>
          <a:lstStyle/>
          <a:p>
            <a:pPr marL="0" indent="0">
              <a:buNone/>
            </a:pPr>
            <a:r>
              <a:rPr lang="en-US" altLang="zh-CN" sz="2400" dirty="0"/>
              <a:t>λ=1.62Å</a:t>
            </a:r>
            <a:r>
              <a:rPr lang="zh-CN" altLang="en-US" sz="2400" dirty="0"/>
              <a:t>时</a:t>
            </a:r>
            <a:r>
              <a:rPr lang="en-US" altLang="zh-CN" sz="2400" dirty="0"/>
              <a:t>Co</a:t>
            </a:r>
            <a:r>
              <a:rPr lang="zh-CN" altLang="en-US" sz="2400" dirty="0"/>
              <a:t>的反射率</a:t>
            </a:r>
          </a:p>
        </p:txBody>
      </p:sp>
      <p:pic>
        <p:nvPicPr>
          <p:cNvPr id="4" name="图片 3">
            <a:extLst>
              <a:ext uri="{FF2B5EF4-FFF2-40B4-BE49-F238E27FC236}">
                <a16:creationId xmlns:a16="http://schemas.microsoft.com/office/drawing/2014/main" id="{982CB2BE-C56F-4E53-B0F5-5A558B552E84}"/>
              </a:ext>
            </a:extLst>
          </p:cNvPr>
          <p:cNvPicPr>
            <a:picLocks noChangeAspect="1"/>
          </p:cNvPicPr>
          <p:nvPr/>
        </p:nvPicPr>
        <p:blipFill>
          <a:blip r:embed="rId2"/>
          <a:stretch>
            <a:fillRect/>
          </a:stretch>
        </p:blipFill>
        <p:spPr>
          <a:xfrm>
            <a:off x="5071884" y="2196000"/>
            <a:ext cx="5008556" cy="4662000"/>
          </a:xfrm>
          <a:prstGeom prst="rect">
            <a:avLst/>
          </a:prstGeom>
        </p:spPr>
      </p:pic>
    </p:spTree>
    <p:extLst>
      <p:ext uri="{BB962C8B-B14F-4D97-AF65-F5344CB8AC3E}">
        <p14:creationId xmlns:p14="http://schemas.microsoft.com/office/powerpoint/2010/main" val="2868861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F0E29E-2022-4EFE-81FD-2C59E46E510F}"/>
              </a:ext>
            </a:extLst>
          </p:cNvPr>
          <p:cNvSpPr>
            <a:spLocks noGrp="1"/>
          </p:cNvSpPr>
          <p:nvPr>
            <p:ph type="title"/>
          </p:nvPr>
        </p:nvSpPr>
        <p:spPr/>
        <p:txBody>
          <a:bodyPr/>
          <a:lstStyle/>
          <a:p>
            <a:r>
              <a:rPr lang="zh-CN" altLang="en-US" dirty="0"/>
              <a:t>散裂中子源</a:t>
            </a:r>
          </a:p>
        </p:txBody>
      </p:sp>
      <p:sp>
        <p:nvSpPr>
          <p:cNvPr id="3" name="内容占位符 2">
            <a:extLst>
              <a:ext uri="{FF2B5EF4-FFF2-40B4-BE49-F238E27FC236}">
                <a16:creationId xmlns:a16="http://schemas.microsoft.com/office/drawing/2014/main" id="{8C0CBACA-1E06-480F-AB0A-CBB18821766E}"/>
              </a:ext>
            </a:extLst>
          </p:cNvPr>
          <p:cNvSpPr>
            <a:spLocks noGrp="1"/>
          </p:cNvSpPr>
          <p:nvPr>
            <p:ph idx="1"/>
          </p:nvPr>
        </p:nvSpPr>
        <p:spPr/>
        <p:txBody>
          <a:bodyPr/>
          <a:lstStyle/>
          <a:p>
            <a:r>
              <a:rPr lang="zh-CN" altLang="en-US" dirty="0"/>
              <a:t>热核反应堆</a:t>
            </a:r>
          </a:p>
        </p:txBody>
      </p:sp>
      <p:pic>
        <p:nvPicPr>
          <p:cNvPr id="4" name="图片 3">
            <a:extLst>
              <a:ext uri="{FF2B5EF4-FFF2-40B4-BE49-F238E27FC236}">
                <a16:creationId xmlns:a16="http://schemas.microsoft.com/office/drawing/2014/main" id="{9E938E3C-A701-42A2-8673-81706D0130AE}"/>
              </a:ext>
            </a:extLst>
          </p:cNvPr>
          <p:cNvPicPr>
            <a:picLocks noChangeAspect="1"/>
          </p:cNvPicPr>
          <p:nvPr/>
        </p:nvPicPr>
        <p:blipFill>
          <a:blip r:embed="rId2"/>
          <a:stretch>
            <a:fillRect/>
          </a:stretch>
        </p:blipFill>
        <p:spPr>
          <a:xfrm>
            <a:off x="3238500" y="2411412"/>
            <a:ext cx="5715000" cy="3800475"/>
          </a:xfrm>
          <a:prstGeom prst="rect">
            <a:avLst/>
          </a:prstGeom>
        </p:spPr>
      </p:pic>
    </p:spTree>
    <p:extLst>
      <p:ext uri="{BB962C8B-B14F-4D97-AF65-F5344CB8AC3E}">
        <p14:creationId xmlns:p14="http://schemas.microsoft.com/office/powerpoint/2010/main" val="3870682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272E5B-CB65-47BD-91DF-6761FA86F6DC}"/>
              </a:ext>
            </a:extLst>
          </p:cNvPr>
          <p:cNvSpPr>
            <a:spLocks noGrp="1"/>
          </p:cNvSpPr>
          <p:nvPr>
            <p:ph type="title"/>
          </p:nvPr>
        </p:nvSpPr>
        <p:spPr/>
        <p:txBody>
          <a:bodyPr/>
          <a:lstStyle/>
          <a:p>
            <a:r>
              <a:rPr lang="zh-CN" altLang="en-US" dirty="0"/>
              <a:t>散裂中子源</a:t>
            </a:r>
          </a:p>
        </p:txBody>
      </p:sp>
      <p:sp>
        <p:nvSpPr>
          <p:cNvPr id="3" name="内容占位符 2">
            <a:extLst>
              <a:ext uri="{FF2B5EF4-FFF2-40B4-BE49-F238E27FC236}">
                <a16:creationId xmlns:a16="http://schemas.microsoft.com/office/drawing/2014/main" id="{9205AE7E-4760-4085-B813-7DB4ACD1A2E9}"/>
              </a:ext>
            </a:extLst>
          </p:cNvPr>
          <p:cNvSpPr>
            <a:spLocks noGrp="1"/>
          </p:cNvSpPr>
          <p:nvPr>
            <p:ph idx="1"/>
          </p:nvPr>
        </p:nvSpPr>
        <p:spPr/>
        <p:txBody>
          <a:bodyPr>
            <a:normAutofit/>
          </a:bodyPr>
          <a:lstStyle/>
          <a:p>
            <a:pPr marL="0" indent="0">
              <a:buNone/>
            </a:pPr>
            <a:r>
              <a:rPr lang="zh-CN" altLang="en-US" sz="2400" dirty="0"/>
              <a:t>       通常散裂中子源由质子加速器、产生中子的靶站和中子散射谱仪等三部分组成。散裂中子源的中子散射谱仪大部分都采用飞行时间技术</a:t>
            </a:r>
            <a:r>
              <a:rPr lang="en-US" altLang="zh-CN" sz="2400" dirty="0"/>
              <a:t>,</a:t>
            </a:r>
            <a:r>
              <a:rPr lang="zh-CN" altLang="en-US" sz="2400" dirty="0"/>
              <a:t>即以中子从慢化器飞行到达探测器所用时间来区分中子能量</a:t>
            </a:r>
            <a:r>
              <a:rPr lang="en-US" altLang="zh-CN" sz="2400" dirty="0"/>
              <a:t>(</a:t>
            </a:r>
            <a:r>
              <a:rPr lang="zh-CN" altLang="en-US" sz="2400" dirty="0"/>
              <a:t>波长</a:t>
            </a:r>
            <a:r>
              <a:rPr lang="en-US" altLang="zh-CN" sz="2400" dirty="0"/>
              <a:t>)</a:t>
            </a:r>
            <a:r>
              <a:rPr lang="zh-CN" altLang="en-US" sz="2400" dirty="0"/>
              <a:t>的一种方法。</a:t>
            </a:r>
          </a:p>
        </p:txBody>
      </p:sp>
    </p:spTree>
    <p:extLst>
      <p:ext uri="{BB962C8B-B14F-4D97-AF65-F5344CB8AC3E}">
        <p14:creationId xmlns:p14="http://schemas.microsoft.com/office/powerpoint/2010/main" val="525780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237646-1EB3-4D7B-B0BD-137887136AE8}"/>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B10EC1A8-3A38-4A99-B5B5-59860CE5075C}"/>
              </a:ext>
            </a:extLst>
          </p:cNvPr>
          <p:cNvSpPr>
            <a:spLocks noGrp="1"/>
          </p:cNvSpPr>
          <p:nvPr>
            <p:ph idx="1"/>
          </p:nvPr>
        </p:nvSpPr>
        <p:spPr/>
        <p:txBody>
          <a:bodyPr>
            <a:normAutofit/>
          </a:bodyPr>
          <a:lstStyle/>
          <a:p>
            <a:pPr marL="0" indent="0">
              <a:buNone/>
            </a:pPr>
            <a:r>
              <a:rPr lang="zh-CN" altLang="en-US" sz="2400" dirty="0"/>
              <a:t>中子飞行时间谱仪结构示意图</a:t>
            </a:r>
          </a:p>
        </p:txBody>
      </p:sp>
      <p:pic>
        <p:nvPicPr>
          <p:cNvPr id="4" name="图片 3">
            <a:extLst>
              <a:ext uri="{FF2B5EF4-FFF2-40B4-BE49-F238E27FC236}">
                <a16:creationId xmlns:a16="http://schemas.microsoft.com/office/drawing/2014/main" id="{9530E734-A053-4366-B2A3-8628CCA32F10}"/>
              </a:ext>
            </a:extLst>
          </p:cNvPr>
          <p:cNvPicPr>
            <a:picLocks noChangeAspect="1"/>
          </p:cNvPicPr>
          <p:nvPr/>
        </p:nvPicPr>
        <p:blipFill>
          <a:blip r:embed="rId2"/>
          <a:stretch>
            <a:fillRect/>
          </a:stretch>
        </p:blipFill>
        <p:spPr>
          <a:xfrm>
            <a:off x="2914443" y="3064932"/>
            <a:ext cx="5514975" cy="2819400"/>
          </a:xfrm>
          <a:prstGeom prst="rect">
            <a:avLst/>
          </a:prstGeom>
        </p:spPr>
      </p:pic>
    </p:spTree>
    <p:extLst>
      <p:ext uri="{BB962C8B-B14F-4D97-AF65-F5344CB8AC3E}">
        <p14:creationId xmlns:p14="http://schemas.microsoft.com/office/powerpoint/2010/main" val="489978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BF426C-E470-43B4-A771-A4CEC2564142}"/>
              </a:ext>
            </a:extLst>
          </p:cNvPr>
          <p:cNvSpPr>
            <a:spLocks noGrp="1"/>
          </p:cNvSpPr>
          <p:nvPr>
            <p:ph type="title"/>
          </p:nvPr>
        </p:nvSpPr>
        <p:spPr/>
        <p:txBody>
          <a:bodyPr/>
          <a:lstStyle/>
          <a:p>
            <a:r>
              <a:rPr lang="zh-CN" altLang="en-US" dirty="0"/>
              <a:t>中子散射技术的应用</a:t>
            </a:r>
          </a:p>
        </p:txBody>
      </p:sp>
      <p:sp>
        <p:nvSpPr>
          <p:cNvPr id="5" name="内容占位符 4">
            <a:extLst>
              <a:ext uri="{FF2B5EF4-FFF2-40B4-BE49-F238E27FC236}">
                <a16:creationId xmlns:a16="http://schemas.microsoft.com/office/drawing/2014/main" id="{EB949C24-95F7-40F4-A721-3B0BAFCDE391}"/>
              </a:ext>
            </a:extLst>
          </p:cNvPr>
          <p:cNvSpPr>
            <a:spLocks noGrp="1"/>
          </p:cNvSpPr>
          <p:nvPr>
            <p:ph idx="1"/>
          </p:nvPr>
        </p:nvSpPr>
        <p:spPr/>
        <p:txBody>
          <a:bodyPr/>
          <a:lstStyle/>
          <a:p>
            <a:r>
              <a:rPr lang="zh-CN" altLang="en-US" dirty="0"/>
              <a:t>美国</a:t>
            </a:r>
            <a:r>
              <a:rPr lang="en-US" altLang="zh-CN" dirty="0"/>
              <a:t>Los Alamos </a:t>
            </a:r>
            <a:r>
              <a:rPr lang="zh-CN" altLang="en-US" dirty="0"/>
              <a:t>国家实验室正在运行的中等水平的散裂中子源</a:t>
            </a:r>
          </a:p>
        </p:txBody>
      </p:sp>
      <p:pic>
        <p:nvPicPr>
          <p:cNvPr id="6" name="图片 5">
            <a:extLst>
              <a:ext uri="{FF2B5EF4-FFF2-40B4-BE49-F238E27FC236}">
                <a16:creationId xmlns:a16="http://schemas.microsoft.com/office/drawing/2014/main" id="{2A9591E9-0171-42D2-8C0A-1364A92F3D73}"/>
              </a:ext>
            </a:extLst>
          </p:cNvPr>
          <p:cNvPicPr>
            <a:picLocks noChangeAspect="1"/>
          </p:cNvPicPr>
          <p:nvPr/>
        </p:nvPicPr>
        <p:blipFill>
          <a:blip r:embed="rId2"/>
          <a:stretch>
            <a:fillRect/>
          </a:stretch>
        </p:blipFill>
        <p:spPr>
          <a:xfrm>
            <a:off x="3262532" y="3182936"/>
            <a:ext cx="5024810" cy="2977200"/>
          </a:xfrm>
          <a:prstGeom prst="rect">
            <a:avLst/>
          </a:prstGeom>
        </p:spPr>
      </p:pic>
    </p:spTree>
    <p:extLst>
      <p:ext uri="{BB962C8B-B14F-4D97-AF65-F5344CB8AC3E}">
        <p14:creationId xmlns:p14="http://schemas.microsoft.com/office/powerpoint/2010/main" val="3690054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9C710D-C46B-492F-AD46-18751F8712FA}"/>
              </a:ext>
            </a:extLst>
          </p:cNvPr>
          <p:cNvSpPr>
            <a:spLocks noGrp="1"/>
          </p:cNvSpPr>
          <p:nvPr>
            <p:ph type="title"/>
          </p:nvPr>
        </p:nvSpPr>
        <p:spPr/>
        <p:txBody>
          <a:bodyPr/>
          <a:lstStyle/>
          <a:p>
            <a:r>
              <a:rPr lang="zh-CN" altLang="en-US" dirty="0"/>
              <a:t>散裂中子源</a:t>
            </a:r>
          </a:p>
        </p:txBody>
      </p:sp>
      <p:sp>
        <p:nvSpPr>
          <p:cNvPr id="3" name="内容占位符 2">
            <a:extLst>
              <a:ext uri="{FF2B5EF4-FFF2-40B4-BE49-F238E27FC236}">
                <a16:creationId xmlns:a16="http://schemas.microsoft.com/office/drawing/2014/main" id="{2289D713-1767-40C4-96D8-9476EC938224}"/>
              </a:ext>
            </a:extLst>
          </p:cNvPr>
          <p:cNvSpPr>
            <a:spLocks noGrp="1"/>
          </p:cNvSpPr>
          <p:nvPr>
            <p:ph idx="1"/>
          </p:nvPr>
        </p:nvSpPr>
        <p:spPr/>
        <p:txBody>
          <a:bodyPr/>
          <a:lstStyle/>
          <a:p>
            <a:r>
              <a:rPr lang="zh-CN" altLang="en-US" dirty="0"/>
              <a:t>用散射中子源来进行重元素的合成</a:t>
            </a:r>
          </a:p>
        </p:txBody>
      </p:sp>
      <p:pic>
        <p:nvPicPr>
          <p:cNvPr id="4" name="图片 3">
            <a:extLst>
              <a:ext uri="{FF2B5EF4-FFF2-40B4-BE49-F238E27FC236}">
                <a16:creationId xmlns:a16="http://schemas.microsoft.com/office/drawing/2014/main" id="{E707D12F-55BB-4F8D-AE22-6A4FD5A8EE8C}"/>
              </a:ext>
            </a:extLst>
          </p:cNvPr>
          <p:cNvPicPr>
            <a:picLocks noChangeAspect="1"/>
          </p:cNvPicPr>
          <p:nvPr/>
        </p:nvPicPr>
        <p:blipFill>
          <a:blip r:embed="rId2"/>
          <a:stretch>
            <a:fillRect/>
          </a:stretch>
        </p:blipFill>
        <p:spPr>
          <a:xfrm>
            <a:off x="3937794" y="2901600"/>
            <a:ext cx="6550331" cy="3956400"/>
          </a:xfrm>
          <a:prstGeom prst="rect">
            <a:avLst/>
          </a:prstGeom>
        </p:spPr>
      </p:pic>
    </p:spTree>
    <p:extLst>
      <p:ext uri="{BB962C8B-B14F-4D97-AF65-F5344CB8AC3E}">
        <p14:creationId xmlns:p14="http://schemas.microsoft.com/office/powerpoint/2010/main" val="3908538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8145AD9-C379-462B-AC15-82810ECC235D}"/>
              </a:ext>
            </a:extLst>
          </p:cNvPr>
          <p:cNvPicPr>
            <a:picLocks noChangeAspect="1"/>
          </p:cNvPicPr>
          <p:nvPr/>
        </p:nvPicPr>
        <p:blipFill>
          <a:blip r:embed="rId2"/>
          <a:stretch>
            <a:fillRect/>
          </a:stretch>
        </p:blipFill>
        <p:spPr>
          <a:xfrm>
            <a:off x="3764078" y="2947374"/>
            <a:ext cx="4663844" cy="963251"/>
          </a:xfrm>
          <a:prstGeom prst="rect">
            <a:avLst/>
          </a:prstGeom>
        </p:spPr>
      </p:pic>
      <p:sp>
        <p:nvSpPr>
          <p:cNvPr id="2" name="标题 1">
            <a:extLst>
              <a:ext uri="{FF2B5EF4-FFF2-40B4-BE49-F238E27FC236}">
                <a16:creationId xmlns:a16="http://schemas.microsoft.com/office/drawing/2014/main" id="{82953219-08B7-41AE-8FE0-04308BAF292B}"/>
              </a:ext>
            </a:extLst>
          </p:cNvPr>
          <p:cNvSpPr>
            <a:spLocks noGrp="1"/>
          </p:cNvSpPr>
          <p:nvPr>
            <p:ph type="title"/>
          </p:nvPr>
        </p:nvSpPr>
        <p:spPr/>
        <p:txBody>
          <a:bodyPr/>
          <a:lstStyle/>
          <a:p>
            <a:r>
              <a:rPr lang="zh-CN" altLang="en-US" dirty="0">
                <a:solidFill>
                  <a:srgbClr val="EBEBEB"/>
                </a:solidFill>
              </a:rPr>
              <a:t>中子散射技术的应用</a:t>
            </a:r>
            <a:endParaRPr lang="zh-CN" altLang="en-US" dirty="0"/>
          </a:p>
        </p:txBody>
      </p:sp>
      <p:sp>
        <p:nvSpPr>
          <p:cNvPr id="4" name="内容占位符 3">
            <a:extLst>
              <a:ext uri="{FF2B5EF4-FFF2-40B4-BE49-F238E27FC236}">
                <a16:creationId xmlns:a16="http://schemas.microsoft.com/office/drawing/2014/main" id="{6943409A-F257-439E-A56A-BF121E93506F}"/>
              </a:ext>
            </a:extLst>
          </p:cNvPr>
          <p:cNvSpPr>
            <a:spLocks noGrp="1"/>
          </p:cNvSpPr>
          <p:nvPr>
            <p:ph idx="1"/>
          </p:nvPr>
        </p:nvSpPr>
        <p:spPr/>
        <p:txBody>
          <a:bodyPr/>
          <a:lstStyle/>
          <a:p>
            <a:r>
              <a:rPr lang="en-US" altLang="zh-CN" dirty="0"/>
              <a:t>20</a:t>
            </a:r>
            <a:r>
              <a:rPr lang="zh-CN" altLang="en-US" dirty="0"/>
              <a:t>世纪</a:t>
            </a:r>
            <a:r>
              <a:rPr lang="en-US" altLang="zh-CN" dirty="0"/>
              <a:t>80</a:t>
            </a:r>
            <a:r>
              <a:rPr lang="zh-CN" altLang="en-US" dirty="0"/>
              <a:t>年代，美国</a:t>
            </a:r>
            <a:r>
              <a:rPr lang="en-US" altLang="zh-CN" dirty="0"/>
              <a:t>ANL</a:t>
            </a:r>
            <a:r>
              <a:rPr lang="zh-CN" altLang="en-US" dirty="0"/>
              <a:t>的</a:t>
            </a:r>
            <a:r>
              <a:rPr lang="en-US" altLang="zh-CN" dirty="0"/>
              <a:t>IPNS</a:t>
            </a:r>
            <a:r>
              <a:rPr lang="zh-CN" altLang="en-US" dirty="0"/>
              <a:t>（下左图）和日本</a:t>
            </a:r>
            <a:r>
              <a:rPr lang="en-US" altLang="zh-CN" dirty="0"/>
              <a:t>KEK</a:t>
            </a:r>
            <a:r>
              <a:rPr lang="zh-CN" altLang="en-US" dirty="0"/>
              <a:t>的</a:t>
            </a:r>
            <a:r>
              <a:rPr lang="en-US" altLang="zh-CN" dirty="0"/>
              <a:t>KENS</a:t>
            </a:r>
            <a:r>
              <a:rPr lang="zh-CN" altLang="en-US" dirty="0"/>
              <a:t>（下右图）。</a:t>
            </a:r>
          </a:p>
        </p:txBody>
      </p:sp>
      <p:pic>
        <p:nvPicPr>
          <p:cNvPr id="5" name="图片 4">
            <a:extLst>
              <a:ext uri="{FF2B5EF4-FFF2-40B4-BE49-F238E27FC236}">
                <a16:creationId xmlns:a16="http://schemas.microsoft.com/office/drawing/2014/main" id="{2A45E221-7AA4-402B-80D8-5A5F4BCD73F6}"/>
              </a:ext>
            </a:extLst>
          </p:cNvPr>
          <p:cNvPicPr>
            <a:picLocks noChangeAspect="1"/>
          </p:cNvPicPr>
          <p:nvPr/>
        </p:nvPicPr>
        <p:blipFill>
          <a:blip r:embed="rId3"/>
          <a:stretch>
            <a:fillRect/>
          </a:stretch>
        </p:blipFill>
        <p:spPr>
          <a:xfrm>
            <a:off x="2679010" y="2966209"/>
            <a:ext cx="2381250" cy="3629025"/>
          </a:xfrm>
          <a:prstGeom prst="rect">
            <a:avLst/>
          </a:prstGeom>
        </p:spPr>
      </p:pic>
      <p:pic>
        <p:nvPicPr>
          <p:cNvPr id="6" name="图片 5">
            <a:extLst>
              <a:ext uri="{FF2B5EF4-FFF2-40B4-BE49-F238E27FC236}">
                <a16:creationId xmlns:a16="http://schemas.microsoft.com/office/drawing/2014/main" id="{AB89B320-6595-4CCE-86B7-C51CF34E15E4}"/>
              </a:ext>
            </a:extLst>
          </p:cNvPr>
          <p:cNvPicPr>
            <a:picLocks noChangeAspect="1"/>
          </p:cNvPicPr>
          <p:nvPr/>
        </p:nvPicPr>
        <p:blipFill>
          <a:blip r:embed="rId4"/>
          <a:stretch>
            <a:fillRect/>
          </a:stretch>
        </p:blipFill>
        <p:spPr>
          <a:xfrm>
            <a:off x="5158236" y="2966209"/>
            <a:ext cx="4617309" cy="3686400"/>
          </a:xfrm>
          <a:prstGeom prst="rect">
            <a:avLst/>
          </a:prstGeom>
        </p:spPr>
      </p:pic>
    </p:spTree>
    <p:extLst>
      <p:ext uri="{BB962C8B-B14F-4D97-AF65-F5344CB8AC3E}">
        <p14:creationId xmlns:p14="http://schemas.microsoft.com/office/powerpoint/2010/main" val="939683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830F0F1-BBBA-4043-89F5-A0B7BF877796}"/>
              </a:ext>
            </a:extLst>
          </p:cNvPr>
          <p:cNvPicPr>
            <a:picLocks noChangeAspect="1"/>
          </p:cNvPicPr>
          <p:nvPr/>
        </p:nvPicPr>
        <p:blipFill>
          <a:blip r:embed="rId2"/>
          <a:stretch>
            <a:fillRect/>
          </a:stretch>
        </p:blipFill>
        <p:spPr>
          <a:xfrm>
            <a:off x="1562721" y="0"/>
            <a:ext cx="9782175" cy="5895975"/>
          </a:xfrm>
          <a:prstGeom prst="rect">
            <a:avLst/>
          </a:prstGeom>
        </p:spPr>
      </p:pic>
    </p:spTree>
    <p:extLst>
      <p:ext uri="{BB962C8B-B14F-4D97-AF65-F5344CB8AC3E}">
        <p14:creationId xmlns:p14="http://schemas.microsoft.com/office/powerpoint/2010/main" val="1409922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78F2F32-3716-4990-BC9B-BD13C68A5DF0}"/>
              </a:ext>
            </a:extLst>
          </p:cNvPr>
          <p:cNvPicPr>
            <a:picLocks noChangeAspect="1"/>
          </p:cNvPicPr>
          <p:nvPr/>
        </p:nvPicPr>
        <p:blipFill>
          <a:blip r:embed="rId2"/>
          <a:stretch>
            <a:fillRect/>
          </a:stretch>
        </p:blipFill>
        <p:spPr>
          <a:xfrm>
            <a:off x="2082897" y="0"/>
            <a:ext cx="9541593" cy="6469200"/>
          </a:xfrm>
          <a:prstGeom prst="rect">
            <a:avLst/>
          </a:prstGeom>
        </p:spPr>
      </p:pic>
    </p:spTree>
    <p:extLst>
      <p:ext uri="{BB962C8B-B14F-4D97-AF65-F5344CB8AC3E}">
        <p14:creationId xmlns:p14="http://schemas.microsoft.com/office/powerpoint/2010/main" val="344487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19D4E0-4249-401E-AA50-A53AE870EAAB}"/>
              </a:ext>
            </a:extLst>
          </p:cNvPr>
          <p:cNvSpPr>
            <a:spLocks noGrp="1"/>
          </p:cNvSpPr>
          <p:nvPr>
            <p:ph type="title"/>
          </p:nvPr>
        </p:nvSpPr>
        <p:spPr/>
        <p:txBody>
          <a:bodyPr/>
          <a:lstStyle/>
          <a:p>
            <a:r>
              <a:rPr lang="zh-CN" altLang="en-US" dirty="0"/>
              <a:t>中子散射历史沿革</a:t>
            </a:r>
          </a:p>
        </p:txBody>
      </p:sp>
      <p:sp>
        <p:nvSpPr>
          <p:cNvPr id="3" name="内容占位符 2">
            <a:extLst>
              <a:ext uri="{FF2B5EF4-FFF2-40B4-BE49-F238E27FC236}">
                <a16:creationId xmlns:a16="http://schemas.microsoft.com/office/drawing/2014/main" id="{E9D4E94A-B619-4637-AE96-F3C42460D5A3}"/>
              </a:ext>
            </a:extLst>
          </p:cNvPr>
          <p:cNvSpPr>
            <a:spLocks noGrp="1"/>
          </p:cNvSpPr>
          <p:nvPr>
            <p:ph idx="1"/>
          </p:nvPr>
        </p:nvSpPr>
        <p:spPr/>
        <p:txBody>
          <a:bodyPr>
            <a:normAutofit/>
          </a:bodyPr>
          <a:lstStyle/>
          <a:p>
            <a:r>
              <a:rPr lang="zh-CN" altLang="en-US" sz="2400" dirty="0"/>
              <a:t>哈恩</a:t>
            </a:r>
            <a:r>
              <a:rPr lang="en-US" altLang="zh-CN" sz="2400" dirty="0"/>
              <a:t>(Otto Hahn</a:t>
            </a:r>
            <a:r>
              <a:rPr lang="zh-CN" altLang="en-US" sz="2400" dirty="0"/>
              <a:t>，</a:t>
            </a:r>
            <a:r>
              <a:rPr lang="en-US" altLang="zh-CN" sz="2400" dirty="0"/>
              <a:t>1879-1968)</a:t>
            </a:r>
            <a:r>
              <a:rPr lang="zh-CN" altLang="en-US" sz="2400" dirty="0"/>
              <a:t> 和斯特拉斯曼</a:t>
            </a:r>
            <a:r>
              <a:rPr lang="en-US" altLang="zh-CN" sz="2400" dirty="0"/>
              <a:t>(Fritz </a:t>
            </a:r>
            <a:r>
              <a:rPr lang="en-US" altLang="zh-CN" sz="2400" dirty="0" err="1"/>
              <a:t>Strassmann</a:t>
            </a:r>
            <a:r>
              <a:rPr lang="zh-CN" altLang="en-US" sz="2400" dirty="0"/>
              <a:t>，</a:t>
            </a:r>
            <a:r>
              <a:rPr lang="en-US" altLang="zh-CN" sz="2400" dirty="0"/>
              <a:t>1902-l980)1938</a:t>
            </a:r>
            <a:r>
              <a:rPr lang="zh-CN" altLang="en-US" sz="2400" dirty="0"/>
              <a:t>年进行了中子撞击铀的实验，发现了中子诱发铀裂变。 </a:t>
            </a:r>
          </a:p>
        </p:txBody>
      </p:sp>
      <p:pic>
        <p:nvPicPr>
          <p:cNvPr id="4" name="图片 3">
            <a:extLst>
              <a:ext uri="{FF2B5EF4-FFF2-40B4-BE49-F238E27FC236}">
                <a16:creationId xmlns:a16="http://schemas.microsoft.com/office/drawing/2014/main" id="{21D026EA-7FD8-411B-A611-D74FC4FA31FE}"/>
              </a:ext>
            </a:extLst>
          </p:cNvPr>
          <p:cNvPicPr>
            <a:picLocks noChangeAspect="1"/>
          </p:cNvPicPr>
          <p:nvPr/>
        </p:nvPicPr>
        <p:blipFill>
          <a:blip r:embed="rId2"/>
          <a:stretch>
            <a:fillRect/>
          </a:stretch>
        </p:blipFill>
        <p:spPr>
          <a:xfrm>
            <a:off x="3004101" y="3662155"/>
            <a:ext cx="2097455" cy="2966400"/>
          </a:xfrm>
          <a:prstGeom prst="rect">
            <a:avLst/>
          </a:prstGeom>
        </p:spPr>
      </p:pic>
      <p:pic>
        <p:nvPicPr>
          <p:cNvPr id="5" name="图片 4">
            <a:extLst>
              <a:ext uri="{FF2B5EF4-FFF2-40B4-BE49-F238E27FC236}">
                <a16:creationId xmlns:a16="http://schemas.microsoft.com/office/drawing/2014/main" id="{4B9E3A1D-58ED-44C5-ACAC-C4D04CD7A057}"/>
              </a:ext>
            </a:extLst>
          </p:cNvPr>
          <p:cNvPicPr>
            <a:picLocks noChangeAspect="1"/>
          </p:cNvPicPr>
          <p:nvPr/>
        </p:nvPicPr>
        <p:blipFill>
          <a:blip r:embed="rId3"/>
          <a:stretch>
            <a:fillRect/>
          </a:stretch>
        </p:blipFill>
        <p:spPr>
          <a:xfrm>
            <a:off x="5101556" y="3662155"/>
            <a:ext cx="2290045" cy="3135600"/>
          </a:xfrm>
          <a:prstGeom prst="rect">
            <a:avLst/>
          </a:prstGeom>
        </p:spPr>
      </p:pic>
    </p:spTree>
    <p:extLst>
      <p:ext uri="{BB962C8B-B14F-4D97-AF65-F5344CB8AC3E}">
        <p14:creationId xmlns:p14="http://schemas.microsoft.com/office/powerpoint/2010/main" val="79485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61A7861-6BAD-4627-98DB-3EE4804BE585}"/>
              </a:ext>
            </a:extLst>
          </p:cNvPr>
          <p:cNvPicPr>
            <a:picLocks noChangeAspect="1"/>
          </p:cNvPicPr>
          <p:nvPr/>
        </p:nvPicPr>
        <p:blipFill>
          <a:blip r:embed="rId2"/>
          <a:stretch>
            <a:fillRect/>
          </a:stretch>
        </p:blipFill>
        <p:spPr>
          <a:xfrm>
            <a:off x="150518" y="-3517"/>
            <a:ext cx="12041482" cy="6757200"/>
          </a:xfrm>
          <a:prstGeom prst="rect">
            <a:avLst/>
          </a:prstGeom>
        </p:spPr>
      </p:pic>
    </p:spTree>
    <p:extLst>
      <p:ext uri="{BB962C8B-B14F-4D97-AF65-F5344CB8AC3E}">
        <p14:creationId xmlns:p14="http://schemas.microsoft.com/office/powerpoint/2010/main" val="2885502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00BABB-D6FA-4A13-9C3D-A64996BFA7FB}"/>
              </a:ext>
            </a:extLst>
          </p:cNvPr>
          <p:cNvSpPr>
            <a:spLocks noGrp="1"/>
          </p:cNvSpPr>
          <p:nvPr>
            <p:ph type="title"/>
          </p:nvPr>
        </p:nvSpPr>
        <p:spPr/>
        <p:txBody>
          <a:bodyPr/>
          <a:lstStyle/>
          <a:p>
            <a:r>
              <a:rPr lang="zh-CN" altLang="en-US" sz="1800" dirty="0"/>
              <a:t>参考文献</a:t>
            </a:r>
          </a:p>
        </p:txBody>
      </p:sp>
      <p:sp>
        <p:nvSpPr>
          <p:cNvPr id="3" name="内容占位符 2">
            <a:extLst>
              <a:ext uri="{FF2B5EF4-FFF2-40B4-BE49-F238E27FC236}">
                <a16:creationId xmlns:a16="http://schemas.microsoft.com/office/drawing/2014/main" id="{1BB7D9C4-C51A-432A-996B-CF2D591B3A52}"/>
              </a:ext>
            </a:extLst>
          </p:cNvPr>
          <p:cNvSpPr>
            <a:spLocks noGrp="1"/>
          </p:cNvSpPr>
          <p:nvPr>
            <p:ph idx="1"/>
          </p:nvPr>
        </p:nvSpPr>
        <p:spPr/>
        <p:txBody>
          <a:bodyPr>
            <a:normAutofit fontScale="92500" lnSpcReduction="10000"/>
          </a:bodyPr>
          <a:lstStyle/>
          <a:p>
            <a:pPr marL="0" indent="0">
              <a:buNone/>
            </a:pPr>
            <a:r>
              <a:rPr lang="en-US" altLang="zh-CN" dirty="0"/>
              <a:t>【1】Roger </a:t>
            </a:r>
            <a:r>
              <a:rPr lang="en-US" altLang="zh-CN" dirty="0" err="1"/>
              <a:t>Pynn</a:t>
            </a:r>
            <a:r>
              <a:rPr lang="en-US" altLang="zh-CN" dirty="0"/>
              <a:t>. </a:t>
            </a:r>
            <a:r>
              <a:rPr lang="zh-CN" altLang="en-US" dirty="0"/>
              <a:t>“</a:t>
            </a:r>
            <a:r>
              <a:rPr lang="en-US" altLang="zh-CN" dirty="0"/>
              <a:t>Neutron scattering: a primer</a:t>
            </a:r>
            <a:r>
              <a:rPr lang="zh-CN" altLang="en-US" dirty="0"/>
              <a:t>”</a:t>
            </a:r>
            <a:endParaRPr lang="en-US" altLang="zh-CN" dirty="0"/>
          </a:p>
          <a:p>
            <a:pPr marL="0" indent="0">
              <a:buNone/>
            </a:pPr>
            <a:r>
              <a:rPr lang="en-US" altLang="zh-CN" dirty="0"/>
              <a:t>【2】Charles Kittel. “Quantum theory of solids”, </a:t>
            </a:r>
            <a:r>
              <a:rPr lang="en-US" altLang="zh-CN" dirty="0" err="1"/>
              <a:t>ch.</a:t>
            </a:r>
            <a:r>
              <a:rPr lang="en-US" altLang="zh-CN" dirty="0"/>
              <a:t> 19. </a:t>
            </a:r>
          </a:p>
          <a:p>
            <a:pPr marL="0" indent="0">
              <a:buNone/>
            </a:pPr>
            <a:r>
              <a:rPr lang="en-US" altLang="zh-CN" dirty="0"/>
              <a:t>【3】 Excitations in Liquid Helium: Neutron Scattering Measurements. Phys. Rev. 113, 1379 (1959). </a:t>
            </a:r>
          </a:p>
          <a:p>
            <a:pPr marL="0" indent="0">
              <a:buNone/>
            </a:pPr>
            <a:r>
              <a:rPr lang="en-US" altLang="zh-CN" dirty="0"/>
              <a:t>【4】 Inelastic-Neutron-Scattering Study of Acoustic Phonons in Nb3Sn. Axe, J. D. &amp; </a:t>
            </a:r>
            <a:r>
              <a:rPr lang="en-US" altLang="zh-CN" dirty="0" err="1"/>
              <a:t>Shirane</a:t>
            </a:r>
            <a:r>
              <a:rPr lang="en-US" altLang="zh-CN" dirty="0"/>
              <a:t>, G. Phys. Rev. B 8, 1965–1977 (1973).</a:t>
            </a:r>
          </a:p>
          <a:p>
            <a:pPr marL="0" indent="0">
              <a:buNone/>
            </a:pPr>
            <a:r>
              <a:rPr lang="en-US" altLang="zh-CN" dirty="0"/>
              <a:t>【5】 Bacon G E. Neutron Diffraction(3rd) . </a:t>
            </a:r>
            <a:r>
              <a:rPr lang="en-US" altLang="zh-CN" dirty="0" err="1"/>
              <a:t>Oxford:Calrendon</a:t>
            </a:r>
            <a:r>
              <a:rPr lang="en-US" altLang="zh-CN" dirty="0"/>
              <a:t> Press , 1975 </a:t>
            </a:r>
          </a:p>
          <a:p>
            <a:pPr marL="0" indent="0">
              <a:buNone/>
            </a:pPr>
            <a:r>
              <a:rPr lang="en-US" altLang="zh-CN" dirty="0"/>
              <a:t>【6】</a:t>
            </a:r>
            <a:r>
              <a:rPr lang="zh-CN" altLang="en-US" dirty="0"/>
              <a:t> 中国科学院散裂中子源概念设计组</a:t>
            </a:r>
            <a:r>
              <a:rPr lang="en-US" altLang="zh-CN" dirty="0"/>
              <a:t>. </a:t>
            </a:r>
            <a:r>
              <a:rPr lang="zh-CN" altLang="en-US" dirty="0"/>
              <a:t>多学科应用平台散裂 中子源的关键技术创新研究报告</a:t>
            </a:r>
            <a:r>
              <a:rPr lang="en-US" altLang="zh-CN" dirty="0"/>
              <a:t>. 2004[ G </a:t>
            </a:r>
            <a:r>
              <a:rPr lang="en-US" altLang="zh-CN" dirty="0" err="1"/>
              <a:t>roup</a:t>
            </a:r>
            <a:r>
              <a:rPr lang="en-US" altLang="zh-CN" dirty="0"/>
              <a:t> of </a:t>
            </a:r>
            <a:r>
              <a:rPr lang="en-US" altLang="zh-CN" dirty="0" err="1"/>
              <a:t>ConceptualDesign</a:t>
            </a:r>
            <a:r>
              <a:rPr lang="en-US" altLang="zh-CN" dirty="0"/>
              <a:t> </a:t>
            </a:r>
            <a:r>
              <a:rPr lang="en-US" altLang="zh-CN" dirty="0" err="1"/>
              <a:t>forChinese</a:t>
            </a:r>
            <a:r>
              <a:rPr lang="en-US" altLang="zh-CN" dirty="0"/>
              <a:t> Spallation Neutron Source . Chinese Academy of Sciences , Report on Creative Studies of K </a:t>
            </a:r>
            <a:r>
              <a:rPr lang="en-US" altLang="zh-CN" dirty="0" err="1"/>
              <a:t>ey</a:t>
            </a:r>
            <a:r>
              <a:rPr lang="en-US" altLang="zh-CN" dirty="0"/>
              <a:t> Techniques </a:t>
            </a:r>
            <a:r>
              <a:rPr lang="en-US" altLang="zh-CN" dirty="0" err="1"/>
              <a:t>forM</a:t>
            </a:r>
            <a:r>
              <a:rPr lang="en-US" altLang="zh-CN" dirty="0"/>
              <a:t> </a:t>
            </a:r>
            <a:r>
              <a:rPr lang="en-US" altLang="zh-CN" dirty="0" err="1"/>
              <a:t>ulti</a:t>
            </a:r>
            <a:r>
              <a:rPr lang="en-US" altLang="zh-CN" dirty="0"/>
              <a:t>- disciplinary </a:t>
            </a:r>
            <a:r>
              <a:rPr lang="en-US" altLang="zh-CN" dirty="0" err="1"/>
              <a:t>SapllationNeutron</a:t>
            </a:r>
            <a:r>
              <a:rPr lang="en-US" altLang="zh-CN" dirty="0"/>
              <a:t> Source . 2004 (in Chinese)]</a:t>
            </a:r>
            <a:endParaRPr lang="zh-CN" altLang="en-US" dirty="0"/>
          </a:p>
        </p:txBody>
      </p:sp>
    </p:spTree>
    <p:extLst>
      <p:ext uri="{BB962C8B-B14F-4D97-AF65-F5344CB8AC3E}">
        <p14:creationId xmlns:p14="http://schemas.microsoft.com/office/powerpoint/2010/main" val="3709169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0008B7-0E2D-47B5-AAAB-00E3F6D037A0}"/>
              </a:ext>
            </a:extLst>
          </p:cNvPr>
          <p:cNvSpPr>
            <a:spLocks noGrp="1"/>
          </p:cNvSpPr>
          <p:nvPr>
            <p:ph type="title"/>
          </p:nvPr>
        </p:nvSpPr>
        <p:spPr/>
        <p:txBody>
          <a:bodyPr/>
          <a:lstStyle/>
          <a:p>
            <a:r>
              <a:rPr lang="zh-CN" altLang="en-US" dirty="0"/>
              <a:t>中子散射历史沿革</a:t>
            </a:r>
          </a:p>
        </p:txBody>
      </p:sp>
      <p:sp>
        <p:nvSpPr>
          <p:cNvPr id="3" name="内容占位符 2">
            <a:extLst>
              <a:ext uri="{FF2B5EF4-FFF2-40B4-BE49-F238E27FC236}">
                <a16:creationId xmlns:a16="http://schemas.microsoft.com/office/drawing/2014/main" id="{DE640D01-B390-411F-BAB8-FC0BB2F2FF96}"/>
              </a:ext>
            </a:extLst>
          </p:cNvPr>
          <p:cNvSpPr>
            <a:spLocks noGrp="1"/>
          </p:cNvSpPr>
          <p:nvPr>
            <p:ph idx="1"/>
          </p:nvPr>
        </p:nvSpPr>
        <p:spPr/>
        <p:txBody>
          <a:bodyPr/>
          <a:lstStyle/>
          <a:p>
            <a:r>
              <a:rPr lang="zh-CN" altLang="en-US" dirty="0"/>
              <a:t>奥地利女物理学家梅特纳（</a:t>
            </a:r>
            <a:r>
              <a:rPr lang="en-US" altLang="zh-CN" dirty="0" err="1"/>
              <a:t>Lise</a:t>
            </a:r>
            <a:r>
              <a:rPr lang="en-US" altLang="zh-CN" dirty="0"/>
              <a:t> Meitner</a:t>
            </a:r>
            <a:r>
              <a:rPr lang="zh-CN" altLang="en-US" dirty="0"/>
              <a:t>，</a:t>
            </a:r>
            <a:r>
              <a:rPr lang="en-US" altLang="zh-CN" dirty="0"/>
              <a:t>1878-1968</a:t>
            </a:r>
            <a:r>
              <a:rPr lang="zh-CN" altLang="en-US" dirty="0"/>
              <a:t>）和她的侄子弗瑞士（</a:t>
            </a:r>
            <a:r>
              <a:rPr lang="en-US" altLang="zh-CN" dirty="0"/>
              <a:t>Otto Robert Frisch</a:t>
            </a:r>
            <a:r>
              <a:rPr lang="zh-CN" altLang="en-US" dirty="0"/>
              <a:t>，</a:t>
            </a:r>
            <a:r>
              <a:rPr lang="en-US" altLang="zh-CN" dirty="0"/>
              <a:t>1904-1979</a:t>
            </a:r>
            <a:r>
              <a:rPr lang="zh-CN" altLang="en-US" dirty="0"/>
              <a:t>认为：玻尔（</a:t>
            </a:r>
            <a:r>
              <a:rPr lang="en-US" altLang="zh-CN" dirty="0"/>
              <a:t>Niels Henrik David Bohr 1885-1962</a:t>
            </a:r>
            <a:r>
              <a:rPr lang="zh-CN" altLang="en-US" dirty="0"/>
              <a:t>）提出的原子核的液滴模型，很好地解释了重核的裂变。</a:t>
            </a:r>
            <a:endParaRPr lang="en-US" altLang="zh-CN" dirty="0"/>
          </a:p>
          <a:p>
            <a:endParaRPr lang="zh-CN" altLang="en-US" dirty="0"/>
          </a:p>
        </p:txBody>
      </p:sp>
      <p:pic>
        <p:nvPicPr>
          <p:cNvPr id="4" name="图片 3">
            <a:extLst>
              <a:ext uri="{FF2B5EF4-FFF2-40B4-BE49-F238E27FC236}">
                <a16:creationId xmlns:a16="http://schemas.microsoft.com/office/drawing/2014/main" id="{9179D452-2837-457C-A3D9-28E206A433BB}"/>
              </a:ext>
            </a:extLst>
          </p:cNvPr>
          <p:cNvPicPr>
            <a:picLocks noChangeAspect="1"/>
          </p:cNvPicPr>
          <p:nvPr/>
        </p:nvPicPr>
        <p:blipFill>
          <a:blip r:embed="rId2"/>
          <a:stretch>
            <a:fillRect/>
          </a:stretch>
        </p:blipFill>
        <p:spPr>
          <a:xfrm>
            <a:off x="3826496" y="3495736"/>
            <a:ext cx="1923429" cy="2692800"/>
          </a:xfrm>
          <a:prstGeom prst="rect">
            <a:avLst/>
          </a:prstGeom>
        </p:spPr>
      </p:pic>
      <p:pic>
        <p:nvPicPr>
          <p:cNvPr id="5" name="图片 4">
            <a:extLst>
              <a:ext uri="{FF2B5EF4-FFF2-40B4-BE49-F238E27FC236}">
                <a16:creationId xmlns:a16="http://schemas.microsoft.com/office/drawing/2014/main" id="{C3F0776C-548D-4A9C-896B-6204770AECE0}"/>
              </a:ext>
            </a:extLst>
          </p:cNvPr>
          <p:cNvPicPr>
            <a:picLocks noChangeAspect="1"/>
          </p:cNvPicPr>
          <p:nvPr/>
        </p:nvPicPr>
        <p:blipFill>
          <a:blip r:embed="rId3"/>
          <a:stretch>
            <a:fillRect/>
          </a:stretch>
        </p:blipFill>
        <p:spPr>
          <a:xfrm>
            <a:off x="5749925" y="3477819"/>
            <a:ext cx="2057567" cy="2772000"/>
          </a:xfrm>
          <a:prstGeom prst="rect">
            <a:avLst/>
          </a:prstGeom>
        </p:spPr>
      </p:pic>
    </p:spTree>
    <p:extLst>
      <p:ext uri="{BB962C8B-B14F-4D97-AF65-F5344CB8AC3E}">
        <p14:creationId xmlns:p14="http://schemas.microsoft.com/office/powerpoint/2010/main" val="2877557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AF956-AB1A-4C85-B0CE-E2062DCAC5CB}"/>
              </a:ext>
            </a:extLst>
          </p:cNvPr>
          <p:cNvSpPr>
            <a:spLocks noGrp="1"/>
          </p:cNvSpPr>
          <p:nvPr>
            <p:ph type="title"/>
          </p:nvPr>
        </p:nvSpPr>
        <p:spPr/>
        <p:txBody>
          <a:bodyPr/>
          <a:lstStyle/>
          <a:p>
            <a:r>
              <a:rPr lang="zh-CN" altLang="en-US" dirty="0"/>
              <a:t>中子散射历史沿革</a:t>
            </a:r>
          </a:p>
        </p:txBody>
      </p:sp>
      <p:sp>
        <p:nvSpPr>
          <p:cNvPr id="3" name="内容占位符 2">
            <a:extLst>
              <a:ext uri="{FF2B5EF4-FFF2-40B4-BE49-F238E27FC236}">
                <a16:creationId xmlns:a16="http://schemas.microsoft.com/office/drawing/2014/main" id="{81DD68E7-34DD-4EF5-AE6E-48999BA5EA8D}"/>
              </a:ext>
            </a:extLst>
          </p:cNvPr>
          <p:cNvSpPr>
            <a:spLocks noGrp="1"/>
          </p:cNvSpPr>
          <p:nvPr>
            <p:ph idx="1"/>
          </p:nvPr>
        </p:nvSpPr>
        <p:spPr/>
        <p:txBody>
          <a:bodyPr/>
          <a:lstStyle/>
          <a:p>
            <a:pPr marL="0" indent="0">
              <a:buNone/>
            </a:pPr>
            <a:r>
              <a:rPr lang="en-US" altLang="zh-CN" sz="3200" dirty="0"/>
              <a:t>1946</a:t>
            </a:r>
            <a:r>
              <a:rPr lang="zh-CN" altLang="en-US" sz="3200" dirty="0"/>
              <a:t>年沙尔（</a:t>
            </a:r>
            <a:r>
              <a:rPr lang="en-US" altLang="zh-CN" sz="3200" dirty="0"/>
              <a:t>Clifford Glenwood Shull, 1915-</a:t>
            </a:r>
            <a:r>
              <a:rPr lang="zh-CN" altLang="en-US" sz="3200" dirty="0"/>
              <a:t>）用中子衍射研究磁性材料。</a:t>
            </a:r>
          </a:p>
          <a:p>
            <a:endParaRPr lang="zh-CN" altLang="en-US" dirty="0"/>
          </a:p>
        </p:txBody>
      </p:sp>
      <p:pic>
        <p:nvPicPr>
          <p:cNvPr id="4" name="图片 3">
            <a:extLst>
              <a:ext uri="{FF2B5EF4-FFF2-40B4-BE49-F238E27FC236}">
                <a16:creationId xmlns:a16="http://schemas.microsoft.com/office/drawing/2014/main" id="{10D468C6-EE70-4B21-A583-E0DF51BB2F87}"/>
              </a:ext>
            </a:extLst>
          </p:cNvPr>
          <p:cNvPicPr>
            <a:picLocks noChangeAspect="1"/>
          </p:cNvPicPr>
          <p:nvPr/>
        </p:nvPicPr>
        <p:blipFill>
          <a:blip r:embed="rId2"/>
          <a:stretch>
            <a:fillRect/>
          </a:stretch>
        </p:blipFill>
        <p:spPr>
          <a:xfrm>
            <a:off x="9333621" y="3221720"/>
            <a:ext cx="2228936" cy="3142800"/>
          </a:xfrm>
          <a:prstGeom prst="rect">
            <a:avLst/>
          </a:prstGeom>
        </p:spPr>
      </p:pic>
    </p:spTree>
    <p:extLst>
      <p:ext uri="{BB962C8B-B14F-4D97-AF65-F5344CB8AC3E}">
        <p14:creationId xmlns:p14="http://schemas.microsoft.com/office/powerpoint/2010/main" val="402991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EA8CFB-630E-4F4E-8CEF-8A0DEDA2951B}"/>
              </a:ext>
            </a:extLst>
          </p:cNvPr>
          <p:cNvSpPr>
            <a:spLocks noGrp="1"/>
          </p:cNvSpPr>
          <p:nvPr>
            <p:ph type="title"/>
          </p:nvPr>
        </p:nvSpPr>
        <p:spPr/>
        <p:txBody>
          <a:bodyPr/>
          <a:lstStyle/>
          <a:p>
            <a:r>
              <a:rPr lang="zh-CN" altLang="en-US" dirty="0"/>
              <a:t>中子散射历史沿革</a:t>
            </a:r>
          </a:p>
        </p:txBody>
      </p:sp>
      <p:sp>
        <p:nvSpPr>
          <p:cNvPr id="3" name="内容占位符 2">
            <a:extLst>
              <a:ext uri="{FF2B5EF4-FFF2-40B4-BE49-F238E27FC236}">
                <a16:creationId xmlns:a16="http://schemas.microsoft.com/office/drawing/2014/main" id="{44D7AB64-7D7E-478E-AE5C-FCBF3B15B40A}"/>
              </a:ext>
            </a:extLst>
          </p:cNvPr>
          <p:cNvSpPr>
            <a:spLocks noGrp="1"/>
          </p:cNvSpPr>
          <p:nvPr>
            <p:ph idx="1"/>
          </p:nvPr>
        </p:nvSpPr>
        <p:spPr/>
        <p:txBody>
          <a:bodyPr/>
          <a:lstStyle/>
          <a:p>
            <a:r>
              <a:rPr lang="en-US" altLang="zh-CN" dirty="0"/>
              <a:t>1955</a:t>
            </a:r>
            <a:r>
              <a:rPr lang="zh-CN" altLang="en-US" dirty="0"/>
              <a:t>年布罗克豪斯（</a:t>
            </a:r>
            <a:r>
              <a:rPr lang="en-US" altLang="zh-CN" dirty="0"/>
              <a:t>Bertram </a:t>
            </a:r>
            <a:r>
              <a:rPr lang="en-US" altLang="zh-CN" dirty="0" err="1"/>
              <a:t>Niville</a:t>
            </a:r>
            <a:r>
              <a:rPr lang="en-US" altLang="zh-CN" dirty="0"/>
              <a:t> </a:t>
            </a:r>
            <a:r>
              <a:rPr lang="en-US" altLang="zh-CN" dirty="0" err="1"/>
              <a:t>Brockhouse</a:t>
            </a:r>
            <a:r>
              <a:rPr lang="zh-CN" altLang="en-US" dirty="0"/>
              <a:t>，</a:t>
            </a:r>
            <a:r>
              <a:rPr lang="en-US" altLang="zh-CN" dirty="0"/>
              <a:t>1918-</a:t>
            </a:r>
            <a:r>
              <a:rPr lang="zh-CN" altLang="en-US" dirty="0"/>
              <a:t>）用中子散射研究晶格动力学。</a:t>
            </a:r>
          </a:p>
        </p:txBody>
      </p:sp>
      <p:pic>
        <p:nvPicPr>
          <p:cNvPr id="4" name="图片 3">
            <a:extLst>
              <a:ext uri="{FF2B5EF4-FFF2-40B4-BE49-F238E27FC236}">
                <a16:creationId xmlns:a16="http://schemas.microsoft.com/office/drawing/2014/main" id="{43E76DC1-D86A-4B6B-82C9-24A0FCC10810}"/>
              </a:ext>
            </a:extLst>
          </p:cNvPr>
          <p:cNvPicPr>
            <a:picLocks noChangeAspect="1"/>
          </p:cNvPicPr>
          <p:nvPr/>
        </p:nvPicPr>
        <p:blipFill>
          <a:blip r:embed="rId2"/>
          <a:stretch>
            <a:fillRect/>
          </a:stretch>
        </p:blipFill>
        <p:spPr>
          <a:xfrm>
            <a:off x="8433289" y="3123246"/>
            <a:ext cx="2228936" cy="3142800"/>
          </a:xfrm>
          <a:prstGeom prst="rect">
            <a:avLst/>
          </a:prstGeom>
        </p:spPr>
      </p:pic>
    </p:spTree>
    <p:extLst>
      <p:ext uri="{BB962C8B-B14F-4D97-AF65-F5344CB8AC3E}">
        <p14:creationId xmlns:p14="http://schemas.microsoft.com/office/powerpoint/2010/main" val="21715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89D420-2DD1-43E5-8BF3-18030B1F730B}"/>
              </a:ext>
            </a:extLst>
          </p:cNvPr>
          <p:cNvSpPr>
            <a:spLocks noGrp="1"/>
          </p:cNvSpPr>
          <p:nvPr>
            <p:ph type="title"/>
          </p:nvPr>
        </p:nvSpPr>
        <p:spPr/>
        <p:txBody>
          <a:bodyPr/>
          <a:lstStyle/>
          <a:p>
            <a:r>
              <a:rPr lang="zh-CN" altLang="en-US" dirty="0"/>
              <a:t>中子散射原理</a:t>
            </a:r>
          </a:p>
        </p:txBody>
      </p:sp>
      <p:sp>
        <p:nvSpPr>
          <p:cNvPr id="3" name="内容占位符 2">
            <a:extLst>
              <a:ext uri="{FF2B5EF4-FFF2-40B4-BE49-F238E27FC236}">
                <a16:creationId xmlns:a16="http://schemas.microsoft.com/office/drawing/2014/main" id="{8261693A-A1D1-41CE-9825-628CE8775DE8}"/>
              </a:ext>
            </a:extLst>
          </p:cNvPr>
          <p:cNvSpPr>
            <a:spLocks noGrp="1"/>
          </p:cNvSpPr>
          <p:nvPr>
            <p:ph idx="1"/>
          </p:nvPr>
        </p:nvSpPr>
        <p:spPr/>
        <p:txBody>
          <a:bodyPr/>
          <a:lstStyle/>
          <a:p>
            <a:r>
              <a:rPr lang="zh-CN" altLang="en-US" sz="2400" dirty="0"/>
              <a:t>中子散射和其他散射手段一样，遵循着基本的能量守恒与动量守恒公式</a:t>
            </a:r>
            <a:r>
              <a:rPr lang="zh-CN" altLang="en-US" dirty="0"/>
              <a:t>：</a:t>
            </a:r>
          </a:p>
        </p:txBody>
      </p:sp>
      <p:pic>
        <p:nvPicPr>
          <p:cNvPr id="4" name="图片 3">
            <a:extLst>
              <a:ext uri="{FF2B5EF4-FFF2-40B4-BE49-F238E27FC236}">
                <a16:creationId xmlns:a16="http://schemas.microsoft.com/office/drawing/2014/main" id="{1483FD66-3404-4979-9659-C80C6D1D054E}"/>
              </a:ext>
            </a:extLst>
          </p:cNvPr>
          <p:cNvPicPr>
            <a:picLocks noChangeAspect="1"/>
          </p:cNvPicPr>
          <p:nvPr/>
        </p:nvPicPr>
        <p:blipFill>
          <a:blip r:embed="rId2"/>
          <a:stretch>
            <a:fillRect/>
          </a:stretch>
        </p:blipFill>
        <p:spPr>
          <a:xfrm>
            <a:off x="4373424" y="4091194"/>
            <a:ext cx="2676525" cy="1352550"/>
          </a:xfrm>
          <a:prstGeom prst="rect">
            <a:avLst/>
          </a:prstGeom>
        </p:spPr>
      </p:pic>
    </p:spTree>
    <p:extLst>
      <p:ext uri="{BB962C8B-B14F-4D97-AF65-F5344CB8AC3E}">
        <p14:creationId xmlns:p14="http://schemas.microsoft.com/office/powerpoint/2010/main" val="3424288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1C9C4F-2CA6-4242-9A06-5C104EF70975}"/>
              </a:ext>
            </a:extLst>
          </p:cNvPr>
          <p:cNvSpPr>
            <a:spLocks noGrp="1"/>
          </p:cNvSpPr>
          <p:nvPr>
            <p:ph type="title"/>
          </p:nvPr>
        </p:nvSpPr>
        <p:spPr/>
        <p:txBody>
          <a:bodyPr/>
          <a:lstStyle/>
          <a:p>
            <a:r>
              <a:rPr lang="zh-CN" altLang="en-US" dirty="0"/>
              <a:t>中子散射原理</a:t>
            </a:r>
          </a:p>
        </p:txBody>
      </p:sp>
      <p:sp>
        <p:nvSpPr>
          <p:cNvPr id="3" name="内容占位符 2">
            <a:extLst>
              <a:ext uri="{FF2B5EF4-FFF2-40B4-BE49-F238E27FC236}">
                <a16:creationId xmlns:a16="http://schemas.microsoft.com/office/drawing/2014/main" id="{CFECC04F-16D1-4FB7-B8AC-C37E5A05DB2D}"/>
              </a:ext>
            </a:extLst>
          </p:cNvPr>
          <p:cNvSpPr>
            <a:spLocks noGrp="1"/>
          </p:cNvSpPr>
          <p:nvPr>
            <p:ph idx="1"/>
          </p:nvPr>
        </p:nvSpPr>
        <p:spPr/>
        <p:txBody>
          <a:bodyPr>
            <a:normAutofit/>
          </a:bodyPr>
          <a:lstStyle/>
          <a:p>
            <a:r>
              <a:rPr lang="zh-CN" altLang="en-US" sz="2800" dirty="0"/>
              <a:t>在</a:t>
            </a:r>
            <a:r>
              <a:rPr lang="zh-CN" altLang="en-US" sz="2800" b="1" dirty="0"/>
              <a:t> </a:t>
            </a:r>
            <a:r>
              <a:rPr lang="en-US" altLang="zh-CN" sz="2800" b="1" dirty="0"/>
              <a:t>k </a:t>
            </a:r>
            <a:r>
              <a:rPr lang="en-US" altLang="zh-CN" sz="2800" b="1" baseline="-25000" dirty="0" err="1"/>
              <a:t>i</a:t>
            </a:r>
            <a:r>
              <a:rPr lang="en-US" altLang="zh-CN" sz="2800" b="1" dirty="0"/>
              <a:t>=k </a:t>
            </a:r>
            <a:r>
              <a:rPr lang="en-US" altLang="zh-CN" sz="2800" b="1" baseline="-25000" dirty="0"/>
              <a:t>f </a:t>
            </a:r>
            <a:r>
              <a:rPr lang="zh-CN" altLang="en-US" sz="2800" dirty="0"/>
              <a:t>时</a:t>
            </a:r>
            <a:r>
              <a:rPr lang="en-US" altLang="zh-CN" sz="2800" dirty="0"/>
              <a:t>,</a:t>
            </a:r>
            <a:r>
              <a:rPr lang="zh-CN" altLang="en-US" sz="2800" dirty="0"/>
              <a:t>上述公式就退化为布拉格定律</a:t>
            </a:r>
            <a:r>
              <a:rPr lang="en-US" altLang="zh-CN" sz="2800" dirty="0"/>
              <a:t>,</a:t>
            </a:r>
            <a:r>
              <a:rPr lang="zh-CN" altLang="en-US" sz="2800" dirty="0"/>
              <a:t>即</a:t>
            </a:r>
          </a:p>
        </p:txBody>
      </p:sp>
      <p:pic>
        <p:nvPicPr>
          <p:cNvPr id="4" name="图片 3">
            <a:extLst>
              <a:ext uri="{FF2B5EF4-FFF2-40B4-BE49-F238E27FC236}">
                <a16:creationId xmlns:a16="http://schemas.microsoft.com/office/drawing/2014/main" id="{F4ADBAF2-D8F1-4642-BD8E-16D7E7C6B549}"/>
              </a:ext>
            </a:extLst>
          </p:cNvPr>
          <p:cNvPicPr>
            <a:picLocks noChangeAspect="1"/>
          </p:cNvPicPr>
          <p:nvPr/>
        </p:nvPicPr>
        <p:blipFill>
          <a:blip r:embed="rId2"/>
          <a:stretch>
            <a:fillRect/>
          </a:stretch>
        </p:blipFill>
        <p:spPr>
          <a:xfrm>
            <a:off x="1626911" y="3898002"/>
            <a:ext cx="6791325" cy="1685925"/>
          </a:xfrm>
          <a:prstGeom prst="rect">
            <a:avLst/>
          </a:prstGeom>
        </p:spPr>
      </p:pic>
    </p:spTree>
    <p:extLst>
      <p:ext uri="{BB962C8B-B14F-4D97-AF65-F5344CB8AC3E}">
        <p14:creationId xmlns:p14="http://schemas.microsoft.com/office/powerpoint/2010/main" val="3818199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会议室">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离子会议室</Template>
  <TotalTime>1056</TotalTime>
  <Words>1285</Words>
  <Application>Microsoft Office PowerPoint</Application>
  <PresentationFormat>宽屏</PresentationFormat>
  <Paragraphs>81</Paragraphs>
  <Slides>41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41</vt:i4>
      </vt:variant>
    </vt:vector>
  </HeadingPairs>
  <TitlesOfParts>
    <vt:vector size="46" baseType="lpstr">
      <vt:lpstr>Arial</vt:lpstr>
      <vt:lpstr>Arial</vt:lpstr>
      <vt:lpstr>Century Gothic</vt:lpstr>
      <vt:lpstr>Wingdings 3</vt:lpstr>
      <vt:lpstr>离子会议室</vt:lpstr>
      <vt:lpstr>中子散射</vt:lpstr>
      <vt:lpstr>中子散射历史沿革</vt:lpstr>
      <vt:lpstr>中子散射历史沿革</vt:lpstr>
      <vt:lpstr>中子散射历史沿革</vt:lpstr>
      <vt:lpstr>中子散射历史沿革</vt:lpstr>
      <vt:lpstr>中子散射历史沿革</vt:lpstr>
      <vt:lpstr>中子散射历史沿革</vt:lpstr>
      <vt:lpstr>中子散射原理</vt:lpstr>
      <vt:lpstr>中子散射原理</vt:lpstr>
      <vt:lpstr>中子散射原理</vt:lpstr>
      <vt:lpstr>中子散射原理</vt:lpstr>
      <vt:lpstr>PowerPoint 演示文稿</vt:lpstr>
      <vt:lpstr>中子散射具有很强的穿透性 </vt:lpstr>
      <vt:lpstr>中子散射具有较强的穿透力</vt:lpstr>
      <vt:lpstr>原子序数和穿透深度的关系</vt:lpstr>
      <vt:lpstr>X光和中子散射长度对比</vt:lpstr>
      <vt:lpstr>PowerPoint 演示文稿</vt:lpstr>
      <vt:lpstr>中子散射鉴别同位素</vt:lpstr>
      <vt:lpstr>弹性散射和非弹性散射</vt:lpstr>
      <vt:lpstr>中子小角散射（弹性散射）</vt:lpstr>
      <vt:lpstr>中子小角散射</vt:lpstr>
      <vt:lpstr>中子反射</vt:lpstr>
      <vt:lpstr>中子散射技术与凝聚态物理</vt:lpstr>
      <vt:lpstr>（各种类型中子分布区间）</vt:lpstr>
      <vt:lpstr>中子散射技术与凝聚态物理</vt:lpstr>
      <vt:lpstr>中子散射技术与凝聚态物理（中子导管）</vt:lpstr>
      <vt:lpstr>PowerPoint 演示文稿</vt:lpstr>
      <vt:lpstr>中子散射技术与凝聚态物理（晶体单色器）</vt:lpstr>
      <vt:lpstr>中子散射技术与凝聚态物理（晶体单色器）</vt:lpstr>
      <vt:lpstr>中子散射技术与凝聚态物理</vt:lpstr>
      <vt:lpstr>PowerPoint 演示文稿</vt:lpstr>
      <vt:lpstr>散裂中子源</vt:lpstr>
      <vt:lpstr>散裂中子源</vt:lpstr>
      <vt:lpstr>PowerPoint 演示文稿</vt:lpstr>
      <vt:lpstr>中子散射技术的应用</vt:lpstr>
      <vt:lpstr>散裂中子源</vt:lpstr>
      <vt:lpstr>中子散射技术的应用</vt:lpstr>
      <vt:lpstr>PowerPoint 演示文稿</vt:lpstr>
      <vt:lpstr>PowerPoint 演示文稿</vt:lpstr>
      <vt:lpstr>PowerPoint 演示文稿</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中子散射</dc:title>
  <dc:creator>冲 王</dc:creator>
  <cp:lastModifiedBy>冲 王</cp:lastModifiedBy>
  <cp:revision>72</cp:revision>
  <dcterms:created xsi:type="dcterms:W3CDTF">2019-10-26T08:36:30Z</dcterms:created>
  <dcterms:modified xsi:type="dcterms:W3CDTF">2019-11-01T02:17:21Z</dcterms:modified>
</cp:coreProperties>
</file>